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6.jpg" ContentType="image/png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6" r:id="rId4"/>
    <p:sldId id="259" r:id="rId5"/>
    <p:sldId id="285" r:id="rId6"/>
    <p:sldId id="258" r:id="rId7"/>
    <p:sldId id="260" r:id="rId8"/>
    <p:sldId id="261" r:id="rId9"/>
    <p:sldId id="268" r:id="rId10"/>
    <p:sldId id="284" r:id="rId11"/>
    <p:sldId id="269" r:id="rId12"/>
    <p:sldId id="267" r:id="rId13"/>
    <p:sldId id="262" r:id="rId14"/>
    <p:sldId id="263" r:id="rId15"/>
    <p:sldId id="277" r:id="rId16"/>
    <p:sldId id="274" r:id="rId17"/>
    <p:sldId id="266" r:id="rId18"/>
    <p:sldId id="265" r:id="rId19"/>
    <p:sldId id="282" r:id="rId20"/>
    <p:sldId id="275" r:id="rId21"/>
  </p:sldIdLst>
  <p:sldSz cx="12192000" cy="6858000"/>
  <p:notesSz cx="700405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45B861-DC22-E284-6D26-71FA0C89E486}" name="Neerav  Darji" initials="ND" userId="S::neerav@athenaelearn.onmicrosoft.com::222380b2-26e3-4717-a76f-1c36359130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94A"/>
    <a:srgbClr val="FA9F09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6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0120F-9D6E-49D6-9B1C-9CF14270A229}" type="datetimeFigureOut">
              <a:rPr lang="en-IN" smtClean="0"/>
              <a:t>04-12-2025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1363" y="1149350"/>
            <a:ext cx="5521325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27538"/>
            <a:ext cx="5603875" cy="3622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30353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8737600"/>
            <a:ext cx="30353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F12C2-DED7-4067-827B-2289608212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245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F12C2-DED7-4067-827B-22896082122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689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6030-8ADC-ED89-0703-CA189A0A2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BCCE2-5EBA-D462-0B73-078DD5935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CFEF4-42F7-A5EA-6866-249E5B57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04-12-2025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D1026-7120-7C10-C769-9BDC8C69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AEAA2-29CA-02B5-B910-616E8E1A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551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759EC-ABAB-7525-D46B-8D7BA89A5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03C52-7A84-1D1B-EEED-01B3D3AF8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706A5-9678-F263-0ACA-5920392A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04-12-2025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BB957-C712-07EF-9C83-BB2076D2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7352F-E5AB-11C0-63E8-651AD4D3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57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7A71D9-C7F2-4D37-E436-8FAEB2160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B7530D-F0FC-2035-E714-75D4F5414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4AA3B-7A2A-A1AF-4EB5-1C7C9F26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04-12-2025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4FC14-5CF1-8A1A-120E-AAED6F146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CA726-D5EA-30D5-CEE7-C44672C0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327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16564-7D6E-4645-F796-1A1177E9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9C9D5-F272-2FA6-0E78-C22F726C9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BDB78-957D-0F41-6252-2FB997E9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04-12-2025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5FFAA-6305-D329-0CDC-C8362AF1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884CD-F300-1686-C8FC-F8ED3876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120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95B0-4FE4-092F-4BCC-AE705751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BCB6F-97E4-F534-F1DB-22BF04A0E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EBB27-157D-C61F-3C88-F22B2F273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04-12-2025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1FCC7-CF49-E7E5-3E32-177D179B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876E3-83B6-5A22-7391-015640A5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37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59979-E1BC-4DE6-14E1-6DEBC7EB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46C65-3EFD-9F0F-212D-117D66B7E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4F524-98DC-A4A2-71A8-C16201096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391DC-B797-B132-26A1-10667593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04-12-2025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6BA7E-AAB3-0B60-1B54-C326D801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E7C9A-1DCB-B657-D1E1-6FE7AC91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394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0929-7524-361E-0370-E3276199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B539C-3758-DD11-C59F-78C8BF981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14D95-4A18-4CF5-F180-A00C51E57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DBFCD-EC7F-E72B-1337-AABAF2788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E4CC6-C49A-A800-91AC-E01CDA41E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F8AA45-5050-BD54-37D5-B3F58EB13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04-12-2025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E34A0F-DF75-4C0B-595E-33593D7E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E7D5A7-D015-7C61-93CB-43E6CB43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42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DF3B-4ED0-B61D-B940-9FE8253E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06F85-1580-CE87-8FBA-7EFBFE7A1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04-12-2025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259BB-7CD6-BB79-8343-69904131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FDD0D-691A-606C-C389-D3AE5751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586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A86C7-CAB5-D721-4AB2-500DABDB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04-12-2025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2E2054-007B-8E8E-77A5-03AA2DFEE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EE885-944B-5E1E-C334-014C6B39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225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EEA6-D0BD-618F-E157-B6C0EC884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76671-CAF6-F4B1-C175-F33CBF7B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DCAAD-5033-B0D4-4878-0A7E1CD10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A0A3E-0C91-9FCB-4C5E-76823E74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04-12-2025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3306F-53AE-ECD0-2C95-980EC0866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E6FD5-EA3F-0E9A-A56D-9241E25D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659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931D-B185-F4ED-C60C-7759FC6F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882FE-8B50-9B06-880D-FA4F63A5A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EE0B5-E1BA-8F0C-721F-7BB177719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B84A9-7E69-FEF3-C632-C1E851CA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04-12-2025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AC2D7-8866-EEF6-4A2E-7F28F757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B061F-75AA-B125-35B2-C7816116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64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7522A-0807-C045-D4BE-66181027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9D30E-8691-21A2-F22A-D0DB0555B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24CB0-662A-B172-4B56-9333ADB12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4B510-9096-4C6C-8A92-C0816811C17F}" type="datetimeFigureOut">
              <a:rPr lang="en-IN" smtClean="0"/>
              <a:t>04-12-2025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D4A6B-0D52-5D41-F269-363188088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7090D-433A-79F2-B463-6208AE7AF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867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ugalflyer.ca/blog/best-credit-cards-for-gas-canad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svg"/><Relationship Id="rId7" Type="http://schemas.openxmlformats.org/officeDocument/2006/relationships/image" Target="../media/image2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0.svg"/><Relationship Id="rId10" Type="http://schemas.openxmlformats.org/officeDocument/2006/relationships/image" Target="../media/image3.png"/><Relationship Id="rId4" Type="http://schemas.openxmlformats.org/officeDocument/2006/relationships/image" Target="../media/image39.png"/><Relationship Id="rId9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conomictimes.indiatimes.com/wealth/personal-finance-news/the-buy-now-pay-later-option-is-like-a-disease-satish-mehta-athena-credxpert/articleshow/111014939.cms" TargetMode="External"/><Relationship Id="rId13" Type="http://schemas.openxmlformats.org/officeDocument/2006/relationships/image" Target="../media/image58.png"/><Relationship Id="rId18" Type="http://schemas.openxmlformats.org/officeDocument/2006/relationships/image" Target="../media/image3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12" Type="http://schemas.openxmlformats.org/officeDocument/2006/relationships/hyperlink" Target="https://www.cnbctv18.com/personal-finance/credit-score-cibil-calculations-ways-to-manage-how-to-check-explainer-loans-cards-19472145.htm" TargetMode="External"/><Relationship Id="rId17" Type="http://schemas.openxmlformats.org/officeDocument/2006/relationships/image" Target="../media/image61.png"/><Relationship Id="rId2" Type="http://schemas.openxmlformats.org/officeDocument/2006/relationships/hyperlink" Target="https://www.moneycontrol.com/news/business/personal-finance/keeping-score-your-credit-record-will-be-updated-every-fortnight-if-not-earlier-12791514.html" TargetMode="External"/><Relationship Id="rId16" Type="http://schemas.openxmlformats.org/officeDocument/2006/relationships/hyperlink" Target="https://www.business-standard.com/finance/personal-finance/stop-revolving-credit-card-dues-and-replace-with-lower-cost-debt-124070800761_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vemint.com/opinion/online-views/credit-information-in-india-at-the-crossroads-what-s-next-for-bureaus-11719560283780.html" TargetMode="External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5" Type="http://schemas.openxmlformats.org/officeDocument/2006/relationships/image" Target="../media/image60.png"/><Relationship Id="rId10" Type="http://schemas.openxmlformats.org/officeDocument/2006/relationships/hyperlink" Target="https://www.outlookmoney.com/banking/credit-card/should-you-go-for-co-branded-credit-cards" TargetMode="External"/><Relationship Id="rId4" Type="http://schemas.openxmlformats.org/officeDocument/2006/relationships/hyperlink" Target="https://etedge-insights.com/resources/in-conversation/addressing-indias-credit-challenges-the-role-of-counselling-and-bureaus/" TargetMode="External"/><Relationship Id="rId9" Type="http://schemas.openxmlformats.org/officeDocument/2006/relationships/image" Target="../media/image56.png"/><Relationship Id="rId1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hyperlink" Target="https://athenacredxpert.com/" TargetMode="External"/><Relationship Id="rId18" Type="http://schemas.openxmlformats.org/officeDocument/2006/relationships/image" Target="../media/image65.bin"/><Relationship Id="rId26" Type="http://schemas.openxmlformats.org/officeDocument/2006/relationships/hyperlink" Target="https://www.svgrepo.com/svg/441635/facebook" TargetMode="External"/><Relationship Id="rId3" Type="http://schemas.openxmlformats.org/officeDocument/2006/relationships/hyperlink" Target="mailto:mitushi@athenacredxpert.com" TargetMode="External"/><Relationship Id="rId21" Type="http://schemas.openxmlformats.org/officeDocument/2006/relationships/image" Target="../media/image66.jpg"/><Relationship Id="rId7" Type="http://schemas.openxmlformats.org/officeDocument/2006/relationships/hyperlink" Target="https://www.linkedin.com/in/sameeksha-shetty-7653ab233/" TargetMode="External"/><Relationship Id="rId12" Type="http://schemas.openxmlformats.org/officeDocument/2006/relationships/image" Target="../media/image3.png"/><Relationship Id="rId17" Type="http://schemas.openxmlformats.org/officeDocument/2006/relationships/hyperlink" Target="https://x.com/athenacredxpert" TargetMode="External"/><Relationship Id="rId25" Type="http://schemas.openxmlformats.org/officeDocument/2006/relationships/image" Target="../media/image68.svg"/><Relationship Id="rId2" Type="http://schemas.openxmlformats.org/officeDocument/2006/relationships/hyperlink" Target="mailto:satish@athenacredxpert.com" TargetMode="External"/><Relationship Id="rId16" Type="http://schemas.openxmlformats.org/officeDocument/2006/relationships/hyperlink" Target="https://commons.wikimedia.org/wiki/File:Instagram_font_awesome.svg" TargetMode="External"/><Relationship Id="rId20" Type="http://schemas.openxmlformats.org/officeDocument/2006/relationships/hyperlink" Target="https://www.linkedin.com/company/athena-credxpert/posts/?feedView=a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mitushi-chaurasia-282a7618b/" TargetMode="External"/><Relationship Id="rId11" Type="http://schemas.openxmlformats.org/officeDocument/2006/relationships/hyperlink" Target="https://www.google.com/maps/place/WeWork+Express+Towers/@18.9281713,72.8222833,17z/data=!3m1!4b1!4m6!3m5!1s0x3be7d121580108d5:0x9993c4dab55dce31!8m2!3d18.9281713!4d72.8222833!16s%2Fg%2F11syf4bpll?entry=ttu&amp;g_ep=EgoyMDI0MTIxMC4wIKXMDSoASAFQAw%3D%3D" TargetMode="External"/><Relationship Id="rId24" Type="http://schemas.openxmlformats.org/officeDocument/2006/relationships/image" Target="../media/image67.png"/><Relationship Id="rId5" Type="http://schemas.openxmlformats.org/officeDocument/2006/relationships/hyperlink" Target="https://www.linkedin.com/in/satish-mehta-a267994/" TargetMode="External"/><Relationship Id="rId15" Type="http://schemas.openxmlformats.org/officeDocument/2006/relationships/image" Target="../media/image64.png"/><Relationship Id="rId23" Type="http://schemas.openxmlformats.org/officeDocument/2006/relationships/hyperlink" Target="https://www.facebook.com/people/Athena-CredXpert/61560068946913/?mibextid=LQQJ4d&amp;rdid=UpCHuoi39BWoGux8&amp;share_url=https%3A%2F%2Fwww.facebook.com%2Fshare%2FL55z7Kzk9Sy1wuLu%2F%3Fmibextid%3DLQQJ4d" TargetMode="External"/><Relationship Id="rId10" Type="http://schemas.openxmlformats.org/officeDocument/2006/relationships/hyperlink" Target="https://www.google.com/maps/place/Athena/@18.9244167,72.8230505,17z/data=!3m1!4b1!4m6!3m5!1s0x3be7d1ebe3f17345:0xaf333e65dadc9672!8m2!3d18.9244167!4d72.8230505!16s%2Fg%2F11c2j778h6?entry=ttu&amp;g_ep=EgoyMDI0MTIxMC4wIKXMDSoASAFQAw%3D%3D" TargetMode="External"/><Relationship Id="rId19" Type="http://schemas.openxmlformats.org/officeDocument/2006/relationships/hyperlink" Target="https://logowik.com/twitter-x-icon-logo-vector-59294.html" TargetMode="External"/><Relationship Id="rId4" Type="http://schemas.openxmlformats.org/officeDocument/2006/relationships/hyperlink" Target="mailto:sameeksha@athenacredxpert.com" TargetMode="External"/><Relationship Id="rId9" Type="http://schemas.openxmlformats.org/officeDocument/2006/relationships/image" Target="../media/image63.svg"/><Relationship Id="rId14" Type="http://schemas.openxmlformats.org/officeDocument/2006/relationships/hyperlink" Target="https://www.instagram.com/_athenacredxpert/" TargetMode="External"/><Relationship Id="rId22" Type="http://schemas.openxmlformats.org/officeDocument/2006/relationships/hyperlink" Target="https://icon-library.com/icon/linkedin-icon-svg-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vecteezy.com/vector-art/29099706-vs-battle-free-vector" TargetMode="Externa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rugalflyer.ca/blog/best-credit-cards-for-gas-canada/" TargetMode="External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vecteezy.com/vector-art/29099706-vs-battle-free-vecto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vecteezy.com/vector-art/29099706-vs-battle-free-vecto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svg"/><Relationship Id="rId7" Type="http://schemas.openxmlformats.org/officeDocument/2006/relationships/image" Target="../media/image19.png"/><Relationship Id="rId12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tsy.com/listing/852310313/man-silhouette-man-svg-svg-eps?ga_order=most_relevant&amp;organic_search_click=1" TargetMode="External"/><Relationship Id="rId11" Type="http://schemas.openxmlformats.org/officeDocument/2006/relationships/hyperlink" Target="https://www.etsy.com/listing/1298383165/bank-building-svg-banking-svg-bank-svg" TargetMode="External"/><Relationship Id="rId5" Type="http://schemas.openxmlformats.org/officeDocument/2006/relationships/image" Target="../media/image18.jpg"/><Relationship Id="rId10" Type="http://schemas.openxmlformats.org/officeDocument/2006/relationships/image" Target="../media/image20.jpg"/><Relationship Id="rId4" Type="http://schemas.openxmlformats.org/officeDocument/2006/relationships/hyperlink" Target="https://www.svgrepo.com/svg/22285/building" TargetMode="External"/><Relationship Id="rId9" Type="http://schemas.openxmlformats.org/officeDocument/2006/relationships/hyperlink" Target="https://www.creativefabrica.com/product/office-building-icon-city-construction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063D51-4FC8-C5C5-A3EB-7E0A5FFB6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29"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A26D936-2736-9BA8-FC52-63FAF0A663DA}"/>
              </a:ext>
            </a:extLst>
          </p:cNvPr>
          <p:cNvSpPr/>
          <p:nvPr/>
        </p:nvSpPr>
        <p:spPr>
          <a:xfrm rot="20199896">
            <a:off x="5004165" y="4981031"/>
            <a:ext cx="2377440" cy="5140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79805A-A579-0199-7BF1-7A9A4BDF81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A2D7CC-6BA7-339F-9A3D-BC6EF1BC391D}"/>
              </a:ext>
            </a:extLst>
          </p:cNvPr>
          <p:cNvSpPr/>
          <p:nvPr/>
        </p:nvSpPr>
        <p:spPr>
          <a:xfrm>
            <a:off x="812800" y="693057"/>
            <a:ext cx="10566400" cy="547188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F47B89-79FA-8CF4-A30C-22EC51EAE362}"/>
              </a:ext>
            </a:extLst>
          </p:cNvPr>
          <p:cNvGrpSpPr/>
          <p:nvPr/>
        </p:nvGrpSpPr>
        <p:grpSpPr>
          <a:xfrm>
            <a:off x="2596033" y="2522670"/>
            <a:ext cx="7290017" cy="1436545"/>
            <a:chOff x="2676433" y="2849438"/>
            <a:chExt cx="7290017" cy="143654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A659C7-4C58-6948-A684-474E591633E5}"/>
                </a:ext>
              </a:extLst>
            </p:cNvPr>
            <p:cNvSpPr txBox="1"/>
            <p:nvPr/>
          </p:nvSpPr>
          <p:spPr>
            <a:xfrm>
              <a:off x="2676433" y="2849438"/>
              <a:ext cx="729001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600" b="1" dirty="0">
                  <a:solidFill>
                    <a:srgbClr val="FA9F0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Athena </a:t>
              </a:r>
              <a:r>
                <a:rPr lang="en-IN" sz="66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Cred</a:t>
              </a:r>
              <a:r>
                <a:rPr lang="en-IN" sz="6600" b="1" dirty="0">
                  <a:solidFill>
                    <a:srgbClr val="FA9F0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</a:t>
              </a:r>
              <a:r>
                <a:rPr lang="en-IN" sz="66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pert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52E7807-5B08-95A5-2636-8948C3546E97}"/>
                </a:ext>
              </a:extLst>
            </p:cNvPr>
            <p:cNvCxnSpPr>
              <a:cxnSpLocks/>
            </p:cNvCxnSpPr>
            <p:nvPr/>
          </p:nvCxnSpPr>
          <p:spPr>
            <a:xfrm>
              <a:off x="2720400" y="3852367"/>
              <a:ext cx="6912000" cy="0"/>
            </a:xfrm>
            <a:prstGeom prst="line">
              <a:avLst/>
            </a:prstGeom>
            <a:ln>
              <a:solidFill>
                <a:srgbClr val="19294A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00C475-BFCA-B585-C5AA-0F70C712DC38}"/>
                </a:ext>
              </a:extLst>
            </p:cNvPr>
            <p:cNvSpPr txBox="1"/>
            <p:nvPr/>
          </p:nvSpPr>
          <p:spPr>
            <a:xfrm>
              <a:off x="4272603" y="3916651"/>
              <a:ext cx="41218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i="1" dirty="0">
                  <a:latin typeface="Cambria" panose="02040503050406030204" pitchFamily="18" charset="0"/>
                  <a:ea typeface="Cambria" panose="02040503050406030204" pitchFamily="18" charset="0"/>
                </a:rPr>
                <a:t>…Unlocking India’s True Credit Potential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4038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F14DD-F1C3-0A5E-A17E-2AD72D38E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895CFEB-0952-9226-AA40-0A5DEEAB7CC2}"/>
              </a:ext>
            </a:extLst>
          </p:cNvPr>
          <p:cNvGrpSpPr/>
          <p:nvPr/>
        </p:nvGrpSpPr>
        <p:grpSpPr bwMode="gray">
          <a:xfrm>
            <a:off x="-19455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9F0C8F-8919-EA6F-428D-A350AB7FBD4F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7704D5-FA82-47EA-1829-0E0524717E47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FA0D5BB-AE47-A0D0-F638-9379B80840EA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79D570-82A2-3C32-A855-1F447F4E9AC6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F5410A-F624-24CD-A376-B0DEECCB8C3E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Repair and Repair +  </a:t>
              </a:r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(Individuals/Non-Individuals) 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0E2E89-DF98-1A93-50F9-9526CAD9D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598724"/>
              </p:ext>
            </p:extLst>
          </p:nvPr>
        </p:nvGraphicFramePr>
        <p:xfrm>
          <a:off x="1723944" y="907556"/>
          <a:ext cx="9330257" cy="531945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090257">
                  <a:extLst>
                    <a:ext uri="{9D8B030D-6E8A-4147-A177-3AD203B41FA5}">
                      <a16:colId xmlns:a16="http://schemas.microsoft.com/office/drawing/2014/main" val="368780612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83868162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134764550"/>
                    </a:ext>
                  </a:extLst>
                </a:gridCol>
              </a:tblGrid>
              <a:tr h="38683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Repair+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940489"/>
                  </a:ext>
                </a:extLst>
              </a:tr>
              <a:tr h="386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Offers customised guidance</a:t>
                      </a:r>
                    </a:p>
                  </a:txBody>
                  <a:tcPr anchor="ctr">
                    <a:solidFill>
                      <a:srgbClr val="FA9F0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rgbClr val="00B05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anchor="ctr">
                    <a:solidFill>
                      <a:srgbClr val="FA9F0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>
                    <a:solidFill>
                      <a:srgbClr val="FA9F0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622411"/>
                  </a:ext>
                </a:extLst>
              </a:tr>
              <a:tr h="386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Analyse &amp; comprehend current credit 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  <a:endParaRPr kumimoji="0" lang="en-I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Wingdings 2" panose="05020102010507070707" pitchFamily="18" charset="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1267123"/>
                  </a:ext>
                </a:extLst>
              </a:tr>
              <a:tr h="386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Provide practical advice for decision making</a:t>
                      </a:r>
                    </a:p>
                  </a:txBody>
                  <a:tcPr anchor="ctr">
                    <a:solidFill>
                      <a:srgbClr val="FA9F0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>
                    <a:solidFill>
                      <a:srgbClr val="FA9F0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>
                    <a:solidFill>
                      <a:srgbClr val="FA9F0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121793"/>
                  </a:ext>
                </a:extLst>
              </a:tr>
              <a:tr h="386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Raise disputes with Credit Bureaus on behalf of the client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rgbClr val="C00000"/>
                          </a:solidFill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9794338"/>
                  </a:ext>
                </a:extLst>
              </a:tr>
              <a:tr h="38683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Facilitate the preparation of all required communications and documentation to lenders and Credit Bureaus on behalf of the client</a:t>
                      </a:r>
                    </a:p>
                  </a:txBody>
                  <a:tcPr anchor="ctr">
                    <a:solidFill>
                      <a:srgbClr val="FA9F0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anchor="ctr">
                    <a:solidFill>
                      <a:srgbClr val="FA9F0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>
                    <a:solidFill>
                      <a:srgbClr val="FA9F0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87548"/>
                  </a:ext>
                </a:extLst>
              </a:tr>
              <a:tr h="38683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Follow-up throughout the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0980110"/>
                  </a:ext>
                </a:extLst>
              </a:tr>
              <a:tr h="38683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Report Insights &amp; Recommendations Report</a:t>
                      </a:r>
                    </a:p>
                  </a:txBody>
                  <a:tcPr anchor="ctr">
                    <a:solidFill>
                      <a:srgbClr val="FA9F0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>
                    <a:solidFill>
                      <a:srgbClr val="FA9F0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>
                    <a:solidFill>
                      <a:srgbClr val="FA9F0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801492"/>
                  </a:ext>
                </a:extLst>
              </a:tr>
              <a:tr h="38683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Provide on-going support when needed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1957977"/>
                  </a:ext>
                </a:extLst>
              </a:tr>
              <a:tr h="38683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Provide client-centric strategies</a:t>
                      </a:r>
                    </a:p>
                  </a:txBody>
                  <a:tcPr anchor="ctr">
                    <a:solidFill>
                      <a:srgbClr val="FA9F0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>
                    <a:solidFill>
                      <a:srgbClr val="FA9F0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>
                    <a:solidFill>
                      <a:srgbClr val="FA9F0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61346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946BEBB-2B26-B0D1-E046-68EF48DA8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54" y="-51054"/>
            <a:ext cx="2849064" cy="7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20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7FDAEFB-AD26-D66E-2B95-99C97ED69BF0}"/>
              </a:ext>
            </a:extLst>
          </p:cNvPr>
          <p:cNvGrpSpPr/>
          <p:nvPr/>
        </p:nvGrpSpPr>
        <p:grpSpPr bwMode="gray">
          <a:xfrm>
            <a:off x="-19455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A96B50-4A02-30AD-E817-BC005E242BB6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BB35E-CDB9-B7DF-81F4-9690018A9BC3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10264C-011B-C4B4-8299-79390D498076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E6D10B-C197-7D9A-DDE9-B5DE2B94F237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96145E-B99C-92F1-4E14-062A60788E7D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endParaRPr lang="en-IN" sz="2400" b="1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9C312B-0BDE-F522-8D17-7D2571FE6631}"/>
              </a:ext>
            </a:extLst>
          </p:cNvPr>
          <p:cNvGrpSpPr/>
          <p:nvPr/>
        </p:nvGrpSpPr>
        <p:grpSpPr>
          <a:xfrm>
            <a:off x="1913043" y="972471"/>
            <a:ext cx="8825343" cy="899027"/>
            <a:chOff x="1813627" y="942087"/>
            <a:chExt cx="8825343" cy="899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A332C6-F218-8E19-4190-2ABBA73AD41C}"/>
                </a:ext>
              </a:extLst>
            </p:cNvPr>
            <p:cNvSpPr/>
            <p:nvPr/>
          </p:nvSpPr>
          <p:spPr>
            <a:xfrm>
              <a:off x="1813627" y="977485"/>
              <a:ext cx="8825343" cy="8636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7C38C5-6FA3-43D6-BB09-7774CC1753B8}"/>
                </a:ext>
              </a:extLst>
            </p:cNvPr>
            <p:cNvSpPr txBox="1"/>
            <p:nvPr/>
          </p:nvSpPr>
          <p:spPr>
            <a:xfrm>
              <a:off x="2063212" y="942087"/>
              <a:ext cx="8435357" cy="87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A quick and intelligent scan of an Individual’s Credit Report that reveals what is hurting their Credit Score and how to fix it.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EEB82B1-8848-61D2-6E6D-748BC51E4648}"/>
              </a:ext>
            </a:extLst>
          </p:cNvPr>
          <p:cNvSpPr/>
          <p:nvPr/>
        </p:nvSpPr>
        <p:spPr>
          <a:xfrm>
            <a:off x="2099122" y="2177649"/>
            <a:ext cx="828000" cy="828000"/>
          </a:xfrm>
          <a:prstGeom prst="ellips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C904D1-5C79-7B16-EA15-4BE627E4A449}"/>
              </a:ext>
            </a:extLst>
          </p:cNvPr>
          <p:cNvSpPr/>
          <p:nvPr/>
        </p:nvSpPr>
        <p:spPr>
          <a:xfrm>
            <a:off x="2103356" y="3306133"/>
            <a:ext cx="828000" cy="828000"/>
          </a:xfrm>
          <a:prstGeom prst="ellips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D2D2BE-89A5-5EA3-CC33-37C19B118CED}"/>
              </a:ext>
            </a:extLst>
          </p:cNvPr>
          <p:cNvSpPr/>
          <p:nvPr/>
        </p:nvSpPr>
        <p:spPr>
          <a:xfrm>
            <a:off x="2103356" y="4496303"/>
            <a:ext cx="828000" cy="828000"/>
          </a:xfrm>
          <a:prstGeom prst="ellips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B34272-2D5F-46D5-7C65-F845732761F9}"/>
              </a:ext>
            </a:extLst>
          </p:cNvPr>
          <p:cNvSpPr/>
          <p:nvPr/>
        </p:nvSpPr>
        <p:spPr>
          <a:xfrm>
            <a:off x="2111648" y="5610733"/>
            <a:ext cx="828000" cy="828000"/>
          </a:xfrm>
          <a:prstGeom prst="ellips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B94154-CB39-61B3-C9B3-79D5398E97FF}"/>
              </a:ext>
            </a:extLst>
          </p:cNvPr>
          <p:cNvSpPr txBox="1"/>
          <p:nvPr/>
        </p:nvSpPr>
        <p:spPr>
          <a:xfrm>
            <a:off x="3135769" y="3104336"/>
            <a:ext cx="2713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 Flag Detection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E52B1F-E467-240D-ED23-1B3F350C6C36}"/>
              </a:ext>
            </a:extLst>
          </p:cNvPr>
          <p:cNvSpPr txBox="1"/>
          <p:nvPr/>
        </p:nvSpPr>
        <p:spPr>
          <a:xfrm>
            <a:off x="3123069" y="4501747"/>
            <a:ext cx="3177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solidFill>
                  <a:srgbClr val="19294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Targeted Recommendations</a:t>
            </a:r>
            <a:endParaRPr lang="en-IN" b="1" dirty="0">
              <a:solidFill>
                <a:srgbClr val="19294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80280A-AA33-83FB-6F21-CFC841D401A0}"/>
              </a:ext>
            </a:extLst>
          </p:cNvPr>
          <p:cNvSpPr txBox="1"/>
          <p:nvPr/>
        </p:nvSpPr>
        <p:spPr>
          <a:xfrm>
            <a:off x="3135769" y="5654843"/>
            <a:ext cx="2713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solidFill>
                  <a:srgbClr val="19294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Easy To Understand</a:t>
            </a:r>
            <a:endParaRPr lang="en-IN" b="1" dirty="0">
              <a:solidFill>
                <a:srgbClr val="19294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60B133-CB66-A660-71A4-5EDA1E08737B}"/>
              </a:ext>
            </a:extLst>
          </p:cNvPr>
          <p:cNvGrpSpPr/>
          <p:nvPr/>
        </p:nvGrpSpPr>
        <p:grpSpPr>
          <a:xfrm>
            <a:off x="3131456" y="2091475"/>
            <a:ext cx="6103256" cy="697492"/>
            <a:chOff x="3131456" y="2049749"/>
            <a:chExt cx="6103256" cy="6974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86DD72-7458-A969-8DB0-D0989280B41D}"/>
                </a:ext>
              </a:extLst>
            </p:cNvPr>
            <p:cNvSpPr txBox="1"/>
            <p:nvPr/>
          </p:nvSpPr>
          <p:spPr>
            <a:xfrm>
              <a:off x="3135769" y="2049749"/>
              <a:ext cx="20022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800" b="1" dirty="0">
                  <a:solidFill>
                    <a:srgbClr val="19294A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Instant Analysis</a:t>
              </a:r>
              <a:endParaRPr lang="en-IN" b="1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5B171F-D0CE-B581-EA7B-9FB3035AD5BD}"/>
                </a:ext>
              </a:extLst>
            </p:cNvPr>
            <p:cNvSpPr txBox="1"/>
            <p:nvPr/>
          </p:nvSpPr>
          <p:spPr>
            <a:xfrm>
              <a:off x="3131456" y="2408687"/>
              <a:ext cx="610325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Upload a Credit Report and receive results within minutes.</a:t>
              </a:r>
              <a:endParaRPr lang="en-IN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11C85D7-081F-FF74-F5DD-8625EA26093D}"/>
              </a:ext>
            </a:extLst>
          </p:cNvPr>
          <p:cNvSpPr txBox="1"/>
          <p:nvPr/>
        </p:nvSpPr>
        <p:spPr>
          <a:xfrm>
            <a:off x="3131455" y="3393458"/>
            <a:ext cx="8679545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Identifies errors, missed payments, high credit utilization and other factors pulling the Credit Score down.</a:t>
            </a:r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A23311-9BBD-4FBA-9125-DE0F01BEAFC5}"/>
              </a:ext>
            </a:extLst>
          </p:cNvPr>
          <p:cNvSpPr txBox="1"/>
          <p:nvPr/>
        </p:nvSpPr>
        <p:spPr>
          <a:xfrm>
            <a:off x="2653945" y="4774460"/>
            <a:ext cx="6103256" cy="465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N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Delivers clear, specific actions to address each issue</a:t>
            </a:r>
            <a:r>
              <a:rPr lang="en-IN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IN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F3F86E-E0EA-7715-32C4-F3DF66ADF138}"/>
              </a:ext>
            </a:extLst>
          </p:cNvPr>
          <p:cNvSpPr txBox="1"/>
          <p:nvPr/>
        </p:nvSpPr>
        <p:spPr>
          <a:xfrm>
            <a:off x="3131456" y="6008134"/>
            <a:ext cx="7114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Simplifies complex credit data into plain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</a:t>
            </a:r>
            <a:r>
              <a:rPr lang="en-IN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actionable insights.</a:t>
            </a:r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Graphic 30" descr="Stopwatch">
            <a:extLst>
              <a:ext uri="{FF2B5EF4-FFF2-40B4-BE49-F238E27FC236}">
                <a16:creationId xmlns:a16="http://schemas.microsoft.com/office/drawing/2014/main" id="{C375DACF-98EA-348B-9C93-94C6AB0E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3122" y="2286282"/>
            <a:ext cx="540000" cy="540000"/>
          </a:xfrm>
          <a:prstGeom prst="rect">
            <a:avLst/>
          </a:prstGeom>
        </p:spPr>
      </p:pic>
      <p:pic>
        <p:nvPicPr>
          <p:cNvPr id="33" name="Graphic 32" descr="Flag">
            <a:extLst>
              <a:ext uri="{FF2B5EF4-FFF2-40B4-BE49-F238E27FC236}">
                <a16:creationId xmlns:a16="http://schemas.microsoft.com/office/drawing/2014/main" id="{AEC35440-B103-47EC-D4C8-26FD6816A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2597" y="3481990"/>
            <a:ext cx="504000" cy="504000"/>
          </a:xfrm>
          <a:prstGeom prst="rect">
            <a:avLst/>
          </a:prstGeom>
        </p:spPr>
      </p:pic>
      <p:pic>
        <p:nvPicPr>
          <p:cNvPr id="35" name="Graphic 34" descr="Target">
            <a:extLst>
              <a:ext uri="{FF2B5EF4-FFF2-40B4-BE49-F238E27FC236}">
                <a16:creationId xmlns:a16="http://schemas.microsoft.com/office/drawing/2014/main" id="{970F8CF1-6C2E-DE41-FD97-F9A00C701A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47356" y="4639179"/>
            <a:ext cx="540000" cy="540000"/>
          </a:xfrm>
          <a:prstGeom prst="rect">
            <a:avLst/>
          </a:prstGeom>
        </p:spPr>
      </p:pic>
      <p:pic>
        <p:nvPicPr>
          <p:cNvPr id="37" name="Graphic 36" descr="Handshake">
            <a:extLst>
              <a:ext uri="{FF2B5EF4-FFF2-40B4-BE49-F238E27FC236}">
                <a16:creationId xmlns:a16="http://schemas.microsoft.com/office/drawing/2014/main" id="{17909D0D-DD7B-9344-AECB-DEA46F638E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55648" y="5784978"/>
            <a:ext cx="540000" cy="540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CAE905C-AA6B-1DC5-FDA0-2029E67580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6672" y="45210"/>
            <a:ext cx="1623473" cy="779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BAA16F-E74B-A41C-17EC-045B3E83CA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54" y="-51054"/>
            <a:ext cx="2849064" cy="7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57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5A111E-2DE2-31A2-3B56-4A1E5FA955E5}"/>
              </a:ext>
            </a:extLst>
          </p:cNvPr>
          <p:cNvGrpSpPr/>
          <p:nvPr/>
        </p:nvGrpSpPr>
        <p:grpSpPr bwMode="gray">
          <a:xfrm>
            <a:off x="-19455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183D56-9B32-C06F-78F3-F880270D4126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A30EE8-86C4-CA5C-5A7F-0EE96D9D3B6D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49B06B-D842-20C4-FCA7-8CA8A1BE2B6B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BE62FC-5C72-DDC5-F9AA-F55AFAE2D23C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685C89-DF04-6FD7-E558-7EC736359F67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Why Us ?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B8E4C80-6B5B-8615-166E-58A0643B2864}"/>
              </a:ext>
            </a:extLst>
          </p:cNvPr>
          <p:cNvSpPr/>
          <p:nvPr/>
        </p:nvSpPr>
        <p:spPr>
          <a:xfrm>
            <a:off x="2150331" y="1275830"/>
            <a:ext cx="828000" cy="828000"/>
          </a:xfrm>
          <a:prstGeom prst="ellips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CE20B1-85AB-16EF-108A-6B5CF8E9611A}"/>
              </a:ext>
            </a:extLst>
          </p:cNvPr>
          <p:cNvSpPr/>
          <p:nvPr/>
        </p:nvSpPr>
        <p:spPr>
          <a:xfrm>
            <a:off x="2155411" y="2564108"/>
            <a:ext cx="828000" cy="828000"/>
          </a:xfrm>
          <a:prstGeom prst="ellips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D0F387-0CB1-6740-FD79-4FCAD647069C}"/>
              </a:ext>
            </a:extLst>
          </p:cNvPr>
          <p:cNvSpPr/>
          <p:nvPr/>
        </p:nvSpPr>
        <p:spPr>
          <a:xfrm>
            <a:off x="2150331" y="3890015"/>
            <a:ext cx="828000" cy="828000"/>
          </a:xfrm>
          <a:prstGeom prst="ellips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2A212B4-8AE2-048C-B0E1-846EF20686F2}"/>
              </a:ext>
            </a:extLst>
          </p:cNvPr>
          <p:cNvSpPr/>
          <p:nvPr/>
        </p:nvSpPr>
        <p:spPr>
          <a:xfrm>
            <a:off x="2152026" y="5208321"/>
            <a:ext cx="828000" cy="828000"/>
          </a:xfrm>
          <a:prstGeom prst="ellips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D1A84A-3307-B61F-E6BD-81CC3DB005DC}"/>
              </a:ext>
            </a:extLst>
          </p:cNvPr>
          <p:cNvSpPr txBox="1"/>
          <p:nvPr/>
        </p:nvSpPr>
        <p:spPr>
          <a:xfrm>
            <a:off x="2985533" y="1075269"/>
            <a:ext cx="1719616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1800" b="1" dirty="0">
                <a:solidFill>
                  <a:srgbClr val="19294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Expertise</a:t>
            </a:r>
            <a:endParaRPr lang="en-IN" b="1" dirty="0">
              <a:solidFill>
                <a:srgbClr val="19294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01F2DC-AB9E-B9A6-EED4-43547CD39EAE}"/>
              </a:ext>
            </a:extLst>
          </p:cNvPr>
          <p:cNvSpPr txBox="1"/>
          <p:nvPr/>
        </p:nvSpPr>
        <p:spPr>
          <a:xfrm>
            <a:off x="3215640" y="2359192"/>
            <a:ext cx="2974744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Personalized Solutions</a:t>
            </a:r>
            <a:endParaRPr lang="en-IN" b="1" dirty="0">
              <a:solidFill>
                <a:srgbClr val="19294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B1FD11-7596-0AD9-D4F4-A6BE725F9ED1}"/>
              </a:ext>
            </a:extLst>
          </p:cNvPr>
          <p:cNvSpPr txBox="1"/>
          <p:nvPr/>
        </p:nvSpPr>
        <p:spPr>
          <a:xfrm>
            <a:off x="3222854" y="3678036"/>
            <a:ext cx="1719616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Transparency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2BFB6A-7AE8-7C0D-CB39-B65C6BA5F7F6}"/>
              </a:ext>
            </a:extLst>
          </p:cNvPr>
          <p:cNvSpPr txBox="1"/>
          <p:nvPr/>
        </p:nvSpPr>
        <p:spPr>
          <a:xfrm>
            <a:off x="3222854" y="5006081"/>
            <a:ext cx="3003773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Result-Driven Approach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469063-94B0-A6D3-3EA6-8ADAABF5B058}"/>
              </a:ext>
            </a:extLst>
          </p:cNvPr>
          <p:cNvSpPr txBox="1"/>
          <p:nvPr/>
        </p:nvSpPr>
        <p:spPr>
          <a:xfrm>
            <a:off x="3225799" y="1440240"/>
            <a:ext cx="7195855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N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With 30+ years of combined experience, our team delivers expert guidance grounded in proven Credit Repair and Credit Score/Rank improvement success.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50A0CA-5946-895C-8490-B39880FCA498}"/>
              </a:ext>
            </a:extLst>
          </p:cNvPr>
          <p:cNvSpPr txBox="1"/>
          <p:nvPr/>
        </p:nvSpPr>
        <p:spPr>
          <a:xfrm>
            <a:off x="3215640" y="2725978"/>
            <a:ext cx="7206012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Every Credit Report and goal is unique; we tailor strategies to fit individual circumstances and objectives.</a:t>
            </a:r>
            <a:endParaRPr lang="en-IN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D956D0-176B-A33B-15FA-71B1ECCD2B65}"/>
              </a:ext>
            </a:extLst>
          </p:cNvPr>
          <p:cNvSpPr txBox="1"/>
          <p:nvPr/>
        </p:nvSpPr>
        <p:spPr>
          <a:xfrm>
            <a:off x="3225799" y="4044521"/>
            <a:ext cx="7195853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Clear, honest communication with full disclosure and regular updates throughout the process - no hidden steps.</a:t>
            </a:r>
            <a:endParaRPr lang="en-IN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B7BC2B-FD5B-9C3D-C601-6BB5D37EF36D}"/>
              </a:ext>
            </a:extLst>
          </p:cNvPr>
          <p:cNvSpPr txBox="1"/>
          <p:nvPr/>
        </p:nvSpPr>
        <p:spPr>
          <a:xfrm>
            <a:off x="3225800" y="5372239"/>
            <a:ext cx="7195852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Focused on real and measurable improvements that enhance credit health and help achieve financial goals.</a:t>
            </a:r>
            <a:endParaRPr lang="en-IN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Graphic 23" descr="Office worker">
            <a:extLst>
              <a:ext uri="{FF2B5EF4-FFF2-40B4-BE49-F238E27FC236}">
                <a16:creationId xmlns:a16="http://schemas.microsoft.com/office/drawing/2014/main" id="{D8F5C7F3-77FF-5000-6AF8-4B474F038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5217" y="1399200"/>
            <a:ext cx="540000" cy="540000"/>
          </a:xfrm>
          <a:prstGeom prst="rect">
            <a:avLst/>
          </a:prstGeom>
        </p:spPr>
      </p:pic>
      <p:pic>
        <p:nvPicPr>
          <p:cNvPr id="26" name="Graphic 25" descr="Lightbulb">
            <a:extLst>
              <a:ext uri="{FF2B5EF4-FFF2-40B4-BE49-F238E27FC236}">
                <a16:creationId xmlns:a16="http://schemas.microsoft.com/office/drawing/2014/main" id="{0DAEAF0B-211F-FCCE-8AD6-D513CAD1F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6690" y="2700858"/>
            <a:ext cx="540000" cy="540000"/>
          </a:xfrm>
          <a:prstGeom prst="rect">
            <a:avLst/>
          </a:prstGeom>
        </p:spPr>
      </p:pic>
      <p:pic>
        <p:nvPicPr>
          <p:cNvPr id="28" name="Graphic 27" descr="Magnifying glass">
            <a:extLst>
              <a:ext uri="{FF2B5EF4-FFF2-40B4-BE49-F238E27FC236}">
                <a16:creationId xmlns:a16="http://schemas.microsoft.com/office/drawing/2014/main" id="{A4699B85-5B51-B378-7CA4-CFC0567C25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30958" y="4055501"/>
            <a:ext cx="468000" cy="468000"/>
          </a:xfrm>
          <a:prstGeom prst="rect">
            <a:avLst/>
          </a:prstGeom>
        </p:spPr>
      </p:pic>
      <p:pic>
        <p:nvPicPr>
          <p:cNvPr id="30" name="Graphic 29" descr="Bullseye">
            <a:extLst>
              <a:ext uri="{FF2B5EF4-FFF2-40B4-BE49-F238E27FC236}">
                <a16:creationId xmlns:a16="http://schemas.microsoft.com/office/drawing/2014/main" id="{DCBAA4D1-E8B3-1E6C-3EDF-34623CF686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09397" y="5347206"/>
            <a:ext cx="540000" cy="54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301FF0-D24E-7F91-3CB7-C4136BF677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54" y="-51054"/>
            <a:ext cx="2849064" cy="7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37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70B5801-D70D-C134-109E-900CBA9C7C3D}"/>
              </a:ext>
            </a:extLst>
          </p:cNvPr>
          <p:cNvSpPr/>
          <p:nvPr/>
        </p:nvSpPr>
        <p:spPr>
          <a:xfrm>
            <a:off x="6357257" y="0"/>
            <a:ext cx="5834743" cy="6858000"/>
          </a:xfrm>
          <a:prstGeom prst="rect">
            <a:avLst/>
          </a:prstGeom>
          <a:solidFill>
            <a:srgbClr val="FA9F09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C80A5C-EE9A-1A38-9A0F-625A6C7D0563}"/>
              </a:ext>
            </a:extLst>
          </p:cNvPr>
          <p:cNvGrpSpPr/>
          <p:nvPr/>
        </p:nvGrpSpPr>
        <p:grpSpPr bwMode="gray">
          <a:xfrm>
            <a:off x="-19455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3F76A2-2B63-F476-FFC1-AA1D0D16DC92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E685C2-5D35-65CA-CD0F-E2D084905AF1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39048B-35BD-3E8E-103B-F69A61E0E403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4B4BA3-8168-B583-610F-4CC1A77E0485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F4A56D-11DB-C500-6ACA-1F7E335E86AF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Who We Are?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3D1137-AB39-B040-4956-607E520DC520}"/>
              </a:ext>
            </a:extLst>
          </p:cNvPr>
          <p:cNvGrpSpPr/>
          <p:nvPr/>
        </p:nvGrpSpPr>
        <p:grpSpPr>
          <a:xfrm>
            <a:off x="1161433" y="1340240"/>
            <a:ext cx="4246627" cy="4421337"/>
            <a:chOff x="785696" y="1405657"/>
            <a:chExt cx="4246627" cy="44213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500D5D-F300-3C1B-BB3D-9E7CB6032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625">
              <a:off x="785696" y="1405657"/>
              <a:ext cx="4246627" cy="39915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1AEE45-69E3-43D4-B940-CFD937CFB72A}"/>
                </a:ext>
              </a:extLst>
            </p:cNvPr>
            <p:cNvSpPr/>
            <p:nvPr/>
          </p:nvSpPr>
          <p:spPr>
            <a:xfrm>
              <a:off x="1417229" y="5103394"/>
              <a:ext cx="3311366" cy="723600"/>
            </a:xfrm>
            <a:prstGeom prst="rect">
              <a:avLst/>
            </a:prstGeom>
            <a:solidFill>
              <a:srgbClr val="19294A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haroni" panose="02010803020104030203" pitchFamily="2" charset="-79"/>
                </a:rPr>
                <a:t>Satish Mehta</a:t>
              </a:r>
              <a:br>
                <a:rPr lang="en-IN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haroni" panose="02010803020104030203" pitchFamily="2" charset="-79"/>
                </a:rPr>
              </a:br>
              <a:r>
                <a:rPr lang="en-IN" sz="1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haroni" panose="02010803020104030203" pitchFamily="2" charset="-79"/>
                </a:rPr>
                <a:t>Founder &amp; CEO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7B5ABC3-B4B8-2C6D-C65B-F55A2EC20586}"/>
              </a:ext>
            </a:extLst>
          </p:cNvPr>
          <p:cNvSpPr txBox="1"/>
          <p:nvPr/>
        </p:nvSpPr>
        <p:spPr>
          <a:xfrm>
            <a:off x="7466125" y="3017653"/>
            <a:ext cx="4360372" cy="3364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lang="en-US" spc="35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Former </a:t>
            </a:r>
            <a:r>
              <a:rPr lang="en-US" spc="5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Managing </a:t>
            </a:r>
            <a:r>
              <a:rPr lang="en-US" spc="8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Director </a:t>
            </a:r>
            <a:r>
              <a:rPr lang="en-US" spc="65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of </a:t>
            </a:r>
            <a:r>
              <a:rPr lang="en-US" spc="25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CIBIL </a:t>
            </a:r>
            <a:r>
              <a:rPr lang="en-US" spc="5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and </a:t>
            </a:r>
            <a:r>
              <a:rPr lang="en-US" spc="6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the </a:t>
            </a:r>
            <a:r>
              <a:rPr lang="en-US" spc="1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President (Financial </a:t>
            </a:r>
            <a:r>
              <a:rPr lang="en-US" spc="95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Infrastructure </a:t>
            </a:r>
            <a:r>
              <a:rPr lang="en-US" spc="5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and </a:t>
            </a:r>
            <a:r>
              <a:rPr lang="en-US" spc="6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Credit </a:t>
            </a:r>
            <a:r>
              <a:rPr lang="en-US" spc="-3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Bureaus) </a:t>
            </a:r>
            <a:r>
              <a:rPr lang="en-US" spc="65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of </a:t>
            </a:r>
            <a:r>
              <a:rPr lang="en-US" spc="7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Dun </a:t>
            </a:r>
            <a:r>
              <a:rPr lang="en-US" spc="60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&amp;</a:t>
            </a:r>
            <a:r>
              <a:rPr lang="en-US" spc="35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Bradstreet-</a:t>
            </a:r>
            <a:r>
              <a:rPr lang="en-US" spc="-13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15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South</a:t>
            </a:r>
            <a:r>
              <a:rPr lang="en-US" spc="-13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-4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Asia</a:t>
            </a:r>
            <a:r>
              <a:rPr lang="en-US" spc="-13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5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,Middle</a:t>
            </a:r>
            <a:r>
              <a:rPr lang="en-US" spc="-13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-6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East</a:t>
            </a:r>
            <a:r>
              <a:rPr lang="en-US" spc="-13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 </a:t>
            </a:r>
            <a:r>
              <a:rPr lang="en-US" spc="60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&amp;</a:t>
            </a:r>
            <a:r>
              <a:rPr lang="en-US" spc="5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Africa</a:t>
            </a:r>
            <a:r>
              <a:rPr lang="en-US" spc="-13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4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where</a:t>
            </a:r>
            <a:r>
              <a:rPr lang="en-US" spc="-13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-3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he</a:t>
            </a:r>
            <a:r>
              <a:rPr lang="en-US" spc="-13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-4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headed</a:t>
            </a:r>
            <a:r>
              <a:rPr lang="en-US" spc="-125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6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the</a:t>
            </a:r>
            <a:r>
              <a:rPr lang="en-US" spc="-13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3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team</a:t>
            </a:r>
            <a:r>
              <a:rPr lang="en-US" spc="-13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11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to</a:t>
            </a:r>
            <a:r>
              <a:rPr lang="en-US" spc="-13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10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build</a:t>
            </a:r>
            <a:r>
              <a:rPr lang="en-US" spc="-13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8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Credit</a:t>
            </a:r>
            <a:r>
              <a:rPr lang="en-US" spc="-13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-5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Bureaus</a:t>
            </a:r>
            <a:r>
              <a:rPr lang="en-US" spc="-13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5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and</a:t>
            </a:r>
            <a:r>
              <a:rPr lang="en-US" spc="-13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1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develop</a:t>
            </a:r>
            <a:r>
              <a:rPr lang="en-US" spc="-13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8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credit </a:t>
            </a:r>
            <a:r>
              <a:rPr lang="en-US" spc="-675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-5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scores</a:t>
            </a:r>
            <a:r>
              <a:rPr lang="en-US" spc="-14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145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in</a:t>
            </a:r>
            <a:r>
              <a:rPr lang="en-US" spc="-14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8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India</a:t>
            </a:r>
            <a:r>
              <a:rPr lang="en-US" spc="-14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60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&amp;</a:t>
            </a:r>
            <a:r>
              <a:rPr lang="en-US" spc="-14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5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countries</a:t>
            </a:r>
            <a:r>
              <a:rPr lang="en-US" spc="-14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9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like</a:t>
            </a:r>
            <a:r>
              <a:rPr lang="en-US" spc="-14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-85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UAE,</a:t>
            </a:r>
            <a:r>
              <a:rPr lang="en-US" spc="-14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1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Egypt,</a:t>
            </a:r>
            <a:r>
              <a:rPr lang="en-US" spc="-14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3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Sri</a:t>
            </a:r>
            <a:r>
              <a:rPr lang="en-US" spc="-14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Lanka</a:t>
            </a:r>
            <a:r>
              <a:rPr lang="en-US" spc="-14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60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&amp;</a:t>
            </a:r>
            <a:r>
              <a:rPr lang="en-US" spc="-14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 </a:t>
            </a:r>
            <a:r>
              <a:rPr lang="en-US" spc="15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Bhutan.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 M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E567EE-0773-DFA0-E8CF-F95553EFDA37}"/>
              </a:ext>
            </a:extLst>
          </p:cNvPr>
          <p:cNvSpPr/>
          <p:nvPr/>
        </p:nvSpPr>
        <p:spPr bwMode="black">
          <a:xfrm>
            <a:off x="7359175" y="3174395"/>
            <a:ext cx="36000" cy="3240000"/>
          </a:xfrm>
          <a:prstGeom prst="rect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05BBA4-CD4B-3EEA-037A-F61D32F968C1}"/>
              </a:ext>
            </a:extLst>
          </p:cNvPr>
          <p:cNvSpPr txBox="1"/>
          <p:nvPr/>
        </p:nvSpPr>
        <p:spPr>
          <a:xfrm>
            <a:off x="7466125" y="790870"/>
            <a:ext cx="4359338" cy="188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i="1" dirty="0">
                <a:latin typeface="Cambria" panose="02040503050406030204" pitchFamily="18" charset="0"/>
                <a:ea typeface="Cambria" panose="02040503050406030204" pitchFamily="18" charset="0"/>
              </a:rPr>
              <a:t>“Do right, Do it right and Do what is right - best describes our stated goal. Athena CredXpert is a natural extension of my professional story.”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EA9991-9FCA-3625-554B-E2A845F06AB0}"/>
              </a:ext>
            </a:extLst>
          </p:cNvPr>
          <p:cNvSpPr/>
          <p:nvPr/>
        </p:nvSpPr>
        <p:spPr>
          <a:xfrm>
            <a:off x="7358125" y="790870"/>
            <a:ext cx="36000" cy="1908000"/>
          </a:xfrm>
          <a:prstGeom prst="rect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42B710-36E6-EC09-A103-D016836D3354}"/>
              </a:ext>
            </a:extLst>
          </p:cNvPr>
          <p:cNvSpPr/>
          <p:nvPr/>
        </p:nvSpPr>
        <p:spPr>
          <a:xfrm>
            <a:off x="9851943" y="1979"/>
            <a:ext cx="2359430" cy="60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AE4116A-4052-BD4E-FA98-00C1A8DC5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51" y="-47434"/>
            <a:ext cx="2849064" cy="7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85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5F3484B-F232-47D4-FF80-7804CB28223C}"/>
              </a:ext>
            </a:extLst>
          </p:cNvPr>
          <p:cNvSpPr/>
          <p:nvPr/>
        </p:nvSpPr>
        <p:spPr>
          <a:xfrm>
            <a:off x="6357257" y="0"/>
            <a:ext cx="5834743" cy="6858000"/>
          </a:xfrm>
          <a:prstGeom prst="rect">
            <a:avLst/>
          </a:prstGeom>
          <a:solidFill>
            <a:srgbClr val="FA9F09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912794-FB61-4596-719E-F0133AC311AF}"/>
              </a:ext>
            </a:extLst>
          </p:cNvPr>
          <p:cNvGrpSpPr/>
          <p:nvPr/>
        </p:nvGrpSpPr>
        <p:grpSpPr bwMode="gray">
          <a:xfrm>
            <a:off x="-19455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D76B21-AB1F-5EF0-5569-9F9C22E61E4E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651E63-1B5D-A17B-5F74-0F3046F6BD84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0B25F67-CAF3-E611-88A0-D52A8C5690D3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0BB760-FDDB-8267-4B22-32AA29531E5F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DD090C-CBBA-65CA-BE7E-DC95FC84A628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Who We Are?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0CE6980-7797-5E6E-68C2-068AA86F1BDD}"/>
              </a:ext>
            </a:extLst>
          </p:cNvPr>
          <p:cNvSpPr txBox="1"/>
          <p:nvPr/>
        </p:nvSpPr>
        <p:spPr>
          <a:xfrm>
            <a:off x="7521175" y="3429000"/>
            <a:ext cx="4305322" cy="253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lang="en-US" spc="35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Having gained years of experience in the field of Credit Information and Housing Finance, she strongly recognizes the need to improve the credit culture of Indians by giving them a helping hand on all aspects.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 M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654D08-C779-3626-4499-820D0C8AF0EB}"/>
              </a:ext>
            </a:extLst>
          </p:cNvPr>
          <p:cNvSpPr/>
          <p:nvPr/>
        </p:nvSpPr>
        <p:spPr bwMode="gray">
          <a:xfrm>
            <a:off x="7359175" y="3537775"/>
            <a:ext cx="36000" cy="2520000"/>
          </a:xfrm>
          <a:prstGeom prst="rect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475442-CEE5-A1CE-4EE1-ED33262227A2}"/>
              </a:ext>
            </a:extLst>
          </p:cNvPr>
          <p:cNvSpPr txBox="1"/>
          <p:nvPr/>
        </p:nvSpPr>
        <p:spPr>
          <a:xfrm>
            <a:off x="7521175" y="1219831"/>
            <a:ext cx="4449400" cy="188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i="1" dirty="0">
                <a:latin typeface="Cambria" panose="02040503050406030204" pitchFamily="18" charset="0"/>
                <a:ea typeface="Cambria" panose="02040503050406030204" pitchFamily="18" charset="0"/>
              </a:rPr>
              <a:t>“Driven by the commitment to excellence and to delivering results, has led to the foundation of Athena CredXpert”</a:t>
            </a:r>
            <a:endParaRPr lang="en-IN" sz="20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57801-E678-70D0-7227-E3FBE858DA9B}"/>
              </a:ext>
            </a:extLst>
          </p:cNvPr>
          <p:cNvSpPr/>
          <p:nvPr/>
        </p:nvSpPr>
        <p:spPr>
          <a:xfrm>
            <a:off x="7377175" y="1387770"/>
            <a:ext cx="36000" cy="1620000"/>
          </a:xfrm>
          <a:prstGeom prst="rect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278E17-C0BF-CDE2-E939-3C72A391D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93" y="1380311"/>
            <a:ext cx="2623957" cy="389113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0B01A10-B2AC-C276-FC39-DF633FDCDACE}"/>
              </a:ext>
            </a:extLst>
          </p:cNvPr>
          <p:cNvSpPr/>
          <p:nvPr/>
        </p:nvSpPr>
        <p:spPr bwMode="gray">
          <a:xfrm>
            <a:off x="1780182" y="5030824"/>
            <a:ext cx="3311366" cy="723600"/>
          </a:xfrm>
          <a:prstGeom prst="rect">
            <a:avLst/>
          </a:prstGeom>
          <a:solidFill>
            <a:srgbClr val="19294A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Mitushi Chaurasia</a:t>
            </a:r>
            <a:br>
              <a:rPr lang="en-I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</a:br>
            <a:r>
              <a:rPr lang="en-IN" sz="1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Co-Founder &amp; COO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299CB9-720F-5A21-0DBA-55D053391E5F}"/>
              </a:ext>
            </a:extLst>
          </p:cNvPr>
          <p:cNvSpPr/>
          <p:nvPr/>
        </p:nvSpPr>
        <p:spPr>
          <a:xfrm>
            <a:off x="9851943" y="1979"/>
            <a:ext cx="2359430" cy="60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4108EA-AFA8-B024-6F94-B297C8DDE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51" y="-47434"/>
            <a:ext cx="2849064" cy="7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12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7040B-26C2-7523-C48C-0F698538F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E6F6352-5239-B1BF-6854-3D5C6804463A}"/>
              </a:ext>
            </a:extLst>
          </p:cNvPr>
          <p:cNvSpPr/>
          <p:nvPr/>
        </p:nvSpPr>
        <p:spPr>
          <a:xfrm>
            <a:off x="6357257" y="0"/>
            <a:ext cx="5834743" cy="6858000"/>
          </a:xfrm>
          <a:prstGeom prst="rect">
            <a:avLst/>
          </a:prstGeom>
          <a:solidFill>
            <a:srgbClr val="FA9F09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FBC284-83B5-30FC-31BA-047DFC7D9042}"/>
              </a:ext>
            </a:extLst>
          </p:cNvPr>
          <p:cNvGrpSpPr/>
          <p:nvPr/>
        </p:nvGrpSpPr>
        <p:grpSpPr bwMode="gray">
          <a:xfrm>
            <a:off x="-19455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E2FA65-7437-AB5B-1501-7E988E6C62E9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32D8D3-DE89-606F-6D72-23E74F546FC5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AF36305-3B9D-9441-339E-3EE38B17AB3A}"/>
              </a:ext>
            </a:extLst>
          </p:cNvPr>
          <p:cNvSpPr/>
          <p:nvPr/>
        </p:nvSpPr>
        <p:spPr>
          <a:xfrm>
            <a:off x="9851943" y="1979"/>
            <a:ext cx="2359430" cy="60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C6FFFD-37D8-9DBE-D8D4-BA36F53F9B08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8B7638-01C7-4E02-953A-4170AD321FFA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BE65DA-E583-14FE-D7CC-FF5FCE07DF9A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Our Team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7900D16-BB99-28FA-C734-1CB61CC78686}"/>
              </a:ext>
            </a:extLst>
          </p:cNvPr>
          <p:cNvSpPr txBox="1"/>
          <p:nvPr/>
        </p:nvSpPr>
        <p:spPr>
          <a:xfrm>
            <a:off x="7521175" y="3429000"/>
            <a:ext cx="4330025" cy="253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lang="en-US" spc="35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rPr>
              <a:t>Starting her professional journey with Athena CredXpert, she has been actively involved in developing and shaping product design, processes and policies and supporting the setup of the IT infrastructure.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 M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4DC76D-843E-4FD7-38DF-565E1B66598E}"/>
              </a:ext>
            </a:extLst>
          </p:cNvPr>
          <p:cNvSpPr/>
          <p:nvPr/>
        </p:nvSpPr>
        <p:spPr bwMode="gray">
          <a:xfrm>
            <a:off x="7359175" y="3545185"/>
            <a:ext cx="36000" cy="2520000"/>
          </a:xfrm>
          <a:prstGeom prst="rect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335134-2724-B74B-14A9-77F53F6FFE84}"/>
              </a:ext>
            </a:extLst>
          </p:cNvPr>
          <p:cNvSpPr txBox="1"/>
          <p:nvPr/>
        </p:nvSpPr>
        <p:spPr>
          <a:xfrm>
            <a:off x="7557560" y="1690003"/>
            <a:ext cx="42936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i="1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Value is created when solutions meet needs before they become problems.</a:t>
            </a:r>
            <a:r>
              <a:rPr lang="en-IN" sz="2000" i="1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n-IN" sz="2000" i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BF8A6-168C-74BE-E0AB-22174EF4BE2C}"/>
              </a:ext>
            </a:extLst>
          </p:cNvPr>
          <p:cNvSpPr/>
          <p:nvPr/>
        </p:nvSpPr>
        <p:spPr>
          <a:xfrm>
            <a:off x="7377175" y="1387770"/>
            <a:ext cx="36000" cy="1620000"/>
          </a:xfrm>
          <a:prstGeom prst="rect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089634-1A29-48C4-B0CB-08092A9AAC50}"/>
              </a:ext>
            </a:extLst>
          </p:cNvPr>
          <p:cNvSpPr/>
          <p:nvPr/>
        </p:nvSpPr>
        <p:spPr bwMode="gray">
          <a:xfrm>
            <a:off x="1780182" y="5030823"/>
            <a:ext cx="3311366" cy="725083"/>
          </a:xfrm>
          <a:prstGeom prst="rect">
            <a:avLst/>
          </a:prstGeom>
          <a:solidFill>
            <a:srgbClr val="19294A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Sameeksha Shetty</a:t>
            </a:r>
            <a:br>
              <a:rPr lang="en-I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</a:br>
            <a:r>
              <a:rPr lang="en-IN" sz="1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Associate</a:t>
            </a:r>
          </a:p>
        </p:txBody>
      </p:sp>
      <p:pic>
        <p:nvPicPr>
          <p:cNvPr id="3" name="Picture 2" descr="A person wearing glasses and a black vest&#10;&#10;AI-generated content may be incorrect.">
            <a:extLst>
              <a:ext uri="{FF2B5EF4-FFF2-40B4-BE49-F238E27FC236}">
                <a16:creationId xmlns:a16="http://schemas.microsoft.com/office/drawing/2014/main" id="{EE570F44-1468-C92E-09E9-9EEE56122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69" y="607444"/>
            <a:ext cx="3980165" cy="44443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628A6C-5E25-AAD6-72EE-845406986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440" y="-45337"/>
            <a:ext cx="2849064" cy="7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68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9FBD5-50A2-E435-3514-462A5711A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B48525-7323-76FB-E029-0D06E83C1990}"/>
              </a:ext>
            </a:extLst>
          </p:cNvPr>
          <p:cNvGrpSpPr/>
          <p:nvPr/>
        </p:nvGrpSpPr>
        <p:grpSpPr bwMode="gray">
          <a:xfrm>
            <a:off x="-19455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FC7DAA-C4F2-69E7-B682-5F4ED83D8C51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579BF0-40C6-7811-242B-02700FBC70FB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510D56-85E3-9093-BE50-B5335ECEE194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129656-A52D-B25F-E1D5-1EB4F3158AB7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B5171E-99BA-81FE-9A3B-18189FF9043A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Our Advisory Board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FBE1B3B-B30B-CF2C-2942-90A482989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3"/>
          <a:stretch>
            <a:fillRect/>
          </a:stretch>
        </p:blipFill>
        <p:spPr>
          <a:xfrm>
            <a:off x="3222653" y="2922041"/>
            <a:ext cx="2133182" cy="24387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4561D9-4B0C-B1AD-0041-37F1A3C40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545" y="3034559"/>
            <a:ext cx="1983858" cy="22870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87B52A5-FF34-51DC-2074-BE543A68B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2"/>
          <a:stretch>
            <a:fillRect/>
          </a:stretch>
        </p:blipFill>
        <p:spPr>
          <a:xfrm flipH="1">
            <a:off x="5622937" y="728443"/>
            <a:ext cx="2020661" cy="24387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0E39AFF-1751-427D-06EB-248629B8E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6" t="20531" r="30878" b="7339"/>
          <a:stretch>
            <a:fillRect/>
          </a:stretch>
        </p:blipFill>
        <p:spPr>
          <a:xfrm>
            <a:off x="1079418" y="593959"/>
            <a:ext cx="1899807" cy="258121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72518B8-641E-96E9-395E-E1306EA57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r="41628" b="16905"/>
          <a:stretch>
            <a:fillRect/>
          </a:stretch>
        </p:blipFill>
        <p:spPr>
          <a:xfrm flipH="1">
            <a:off x="9987889" y="66269"/>
            <a:ext cx="1899807" cy="326587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0A5C409-4E0D-F975-9C9F-9AD39CC2E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602502"/>
              </p:ext>
            </p:extLst>
          </p:nvPr>
        </p:nvGraphicFramePr>
        <p:xfrm>
          <a:off x="1020864" y="3141948"/>
          <a:ext cx="2264400" cy="1532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400">
                  <a:extLst>
                    <a:ext uri="{9D8B030D-6E8A-4147-A177-3AD203B41FA5}">
                      <a16:colId xmlns:a16="http://schemas.microsoft.com/office/drawing/2014/main" val="3256888691"/>
                    </a:ext>
                  </a:extLst>
                </a:gridCol>
              </a:tblGrid>
              <a:tr h="399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Anil Mehta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9F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70686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C</a:t>
                      </a:r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hairman &amp; Non-Executive Director at India Shelter </a:t>
                      </a:r>
                      <a:b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Finance Corporation</a:t>
                      </a:r>
                      <a:endParaRPr lang="en-US" sz="12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57573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18BC8F3-7EDD-E554-4EEB-0BDC4CE12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2770"/>
              </p:ext>
            </p:extLst>
          </p:nvPr>
        </p:nvGraphicFramePr>
        <p:xfrm>
          <a:off x="5558321" y="3141947"/>
          <a:ext cx="2264400" cy="1532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400">
                  <a:extLst>
                    <a:ext uri="{9D8B030D-6E8A-4147-A177-3AD203B41FA5}">
                      <a16:colId xmlns:a16="http://schemas.microsoft.com/office/drawing/2014/main" val="3256888691"/>
                    </a:ext>
                  </a:extLst>
                </a:gridCol>
              </a:tblGrid>
              <a:tr h="399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Sudhin </a:t>
                      </a:r>
                      <a:r>
                        <a:rPr lang="en-IN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Choksey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9F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70686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Independent Director at </a:t>
                      </a:r>
                      <a:b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Catholic Syrian Bank</a:t>
                      </a:r>
                      <a:endParaRPr 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5757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38E884A-F187-17BD-1272-5A6E765FF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58918"/>
              </p:ext>
            </p:extLst>
          </p:nvPr>
        </p:nvGraphicFramePr>
        <p:xfrm>
          <a:off x="9764227" y="3141947"/>
          <a:ext cx="2264400" cy="1606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400">
                  <a:extLst>
                    <a:ext uri="{9D8B030D-6E8A-4147-A177-3AD203B41FA5}">
                      <a16:colId xmlns:a16="http://schemas.microsoft.com/office/drawing/2014/main" val="3256888691"/>
                    </a:ext>
                  </a:extLst>
                </a:gridCol>
              </a:tblGrid>
              <a:tr h="399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Suneel Gautam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9F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70686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Founder of Clea Public Relations, Founder of Hanmer &amp; Partners, Co-founder of Pitchfork Partners</a:t>
                      </a:r>
                      <a:endParaRPr 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57573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DD9A9A3-A782-0C37-59D6-D8DF079C2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83948"/>
              </p:ext>
            </p:extLst>
          </p:nvPr>
        </p:nvGraphicFramePr>
        <p:xfrm>
          <a:off x="3283333" y="5281844"/>
          <a:ext cx="2264400" cy="1532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400">
                  <a:extLst>
                    <a:ext uri="{9D8B030D-6E8A-4147-A177-3AD203B41FA5}">
                      <a16:colId xmlns:a16="http://schemas.microsoft.com/office/drawing/2014/main" val="3256888691"/>
                    </a:ext>
                  </a:extLst>
                </a:gridCol>
              </a:tblGrid>
              <a:tr h="399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Amit </a:t>
                      </a:r>
                      <a:r>
                        <a:rPr lang="en-IN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Badiyani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9F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70686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Founder &amp; CEO of Harrier </a:t>
                      </a:r>
                      <a:b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Information Systems</a:t>
                      </a:r>
                      <a:endParaRPr 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575738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C769741-E374-911B-6A9B-4C351DC86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688239"/>
              </p:ext>
            </p:extLst>
          </p:nvPr>
        </p:nvGraphicFramePr>
        <p:xfrm>
          <a:off x="7643598" y="5281843"/>
          <a:ext cx="2264400" cy="1532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400">
                  <a:extLst>
                    <a:ext uri="{9D8B030D-6E8A-4147-A177-3AD203B41FA5}">
                      <a16:colId xmlns:a16="http://schemas.microsoft.com/office/drawing/2014/main" val="3256888691"/>
                    </a:ext>
                  </a:extLst>
                </a:gridCol>
              </a:tblGrid>
              <a:tr h="399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Bhavesh Vora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9F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70686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MD &amp; CEO of SERNET Financial </a:t>
                      </a:r>
                      <a:b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Services</a:t>
                      </a:r>
                      <a:endParaRPr 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57573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4072F5F-EC7A-276B-57ED-80E9737C3C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54" y="-51054"/>
            <a:ext cx="2849064" cy="7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44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932DC-5215-05D2-093E-91F9602F8D0E}"/>
              </a:ext>
            </a:extLst>
          </p:cNvPr>
          <p:cNvGrpSpPr/>
          <p:nvPr/>
        </p:nvGrpSpPr>
        <p:grpSpPr bwMode="gray">
          <a:xfrm>
            <a:off x="-19455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0DEE4C-2637-6CB0-360A-3D3F15EE51DE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B8C6C8-9938-967F-120B-0F8F651AE1A4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5A034-ABC6-AA4A-8AC3-933FDA221A00}"/>
              </a:ext>
            </a:extLst>
          </p:cNvPr>
          <p:cNvGrpSpPr/>
          <p:nvPr/>
        </p:nvGrpSpPr>
        <p:grpSpPr>
          <a:xfrm>
            <a:off x="990600" y="183287"/>
            <a:ext cx="9288357" cy="461665"/>
            <a:chOff x="990600" y="183287"/>
            <a:chExt cx="9288357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C19A7F-4EF1-997E-0C6F-655A7C47D8CF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2BC904-7B43-A81F-4890-A32935E6832F}"/>
                </a:ext>
              </a:extLst>
            </p:cNvPr>
            <p:cNvSpPr txBox="1"/>
            <p:nvPr/>
          </p:nvSpPr>
          <p:spPr>
            <a:xfrm>
              <a:off x="1026600" y="183287"/>
              <a:ext cx="925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Partnership with Harrier Information Systems Private Limited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0443F9-6920-1B79-6113-20079BC12646}"/>
              </a:ext>
            </a:extLst>
          </p:cNvPr>
          <p:cNvGrpSpPr/>
          <p:nvPr/>
        </p:nvGrpSpPr>
        <p:grpSpPr>
          <a:xfrm>
            <a:off x="1037400" y="961511"/>
            <a:ext cx="10664372" cy="1231106"/>
            <a:chOff x="937984" y="931127"/>
            <a:chExt cx="10664372" cy="123110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6F228A-1B64-AA29-5FAC-100BE434DB3E}"/>
                </a:ext>
              </a:extLst>
            </p:cNvPr>
            <p:cNvSpPr/>
            <p:nvPr/>
          </p:nvSpPr>
          <p:spPr>
            <a:xfrm>
              <a:off x="1813627" y="977485"/>
              <a:ext cx="8825343" cy="8636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F7C148-4353-C96F-CD72-DB1893CC7BE1}"/>
                </a:ext>
              </a:extLst>
            </p:cNvPr>
            <p:cNvSpPr txBox="1"/>
            <p:nvPr/>
          </p:nvSpPr>
          <p:spPr>
            <a:xfrm>
              <a:off x="937984" y="931127"/>
              <a:ext cx="10664372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We have partnered with Harrier Information Systems to unlock synergies and drive </a:t>
              </a:r>
              <a:b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innovation, delivering faster, smarter and seamless solutions for our clients.</a:t>
              </a:r>
            </a:p>
            <a:p>
              <a:pPr algn="ctr"/>
              <a:endParaRPr lang="en-US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2FFBA0-A811-07A0-388C-6E33238855CB}"/>
              </a:ext>
            </a:extLst>
          </p:cNvPr>
          <p:cNvGrpSpPr/>
          <p:nvPr/>
        </p:nvGrpSpPr>
        <p:grpSpPr>
          <a:xfrm>
            <a:off x="2431436" y="2592222"/>
            <a:ext cx="7657551" cy="2614944"/>
            <a:chOff x="3566864" y="2880543"/>
            <a:chExt cx="6254742" cy="19518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10C403-35AB-E377-F647-4E226F4A7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31675"/>
            <a:stretch/>
          </p:blipFill>
          <p:spPr>
            <a:xfrm>
              <a:off x="7207294" y="2985905"/>
              <a:ext cx="2614312" cy="1009306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F2B810CA-9105-1AD0-E882-5E7B1B47A0EA}"/>
                </a:ext>
              </a:extLst>
            </p:cNvPr>
            <p:cNvPicPr/>
            <p:nvPr/>
          </p:nvPicPr>
          <p:blipFill rotWithShape="1">
            <a:blip r:embed="rId3" cstate="print"/>
            <a:srcRect l="6451" t="26638" r="73345" b="18925"/>
            <a:stretch/>
          </p:blipFill>
          <p:spPr>
            <a:xfrm>
              <a:off x="4163005" y="2880543"/>
              <a:ext cx="1212042" cy="123069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36DC9C-D136-F752-F20B-0B84C016A380}"/>
                </a:ext>
              </a:extLst>
            </p:cNvPr>
            <p:cNvSpPr txBox="1"/>
            <p:nvPr/>
          </p:nvSpPr>
          <p:spPr>
            <a:xfrm>
              <a:off x="3566864" y="4189662"/>
              <a:ext cx="2580716" cy="2986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Athena CredXpert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A69AF7-040D-3859-ABF5-9918B4682E07}"/>
                </a:ext>
              </a:extLst>
            </p:cNvPr>
            <p:cNvSpPr txBox="1"/>
            <p:nvPr/>
          </p:nvSpPr>
          <p:spPr>
            <a:xfrm>
              <a:off x="7098447" y="4116866"/>
              <a:ext cx="2641307" cy="7155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N" sz="20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Harrier Information Systems Private Limited</a:t>
              </a:r>
            </a:p>
          </p:txBody>
        </p:sp>
      </p:grpSp>
      <p:sp>
        <p:nvSpPr>
          <p:cNvPr id="3" name="Plus Sign 2">
            <a:extLst>
              <a:ext uri="{FF2B5EF4-FFF2-40B4-BE49-F238E27FC236}">
                <a16:creationId xmlns:a16="http://schemas.microsoft.com/office/drawing/2014/main" id="{D4EF43AF-5C8E-DF52-22EE-772274CCF822}"/>
              </a:ext>
            </a:extLst>
          </p:cNvPr>
          <p:cNvSpPr/>
          <p:nvPr/>
        </p:nvSpPr>
        <p:spPr bwMode="auto">
          <a:xfrm>
            <a:off x="5329173" y="3089036"/>
            <a:ext cx="1152000" cy="1152000"/>
          </a:xfrm>
          <a:prstGeom prst="mathPlus">
            <a:avLst/>
          </a:prstGeom>
          <a:solidFill>
            <a:srgbClr val="FA9F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n>
                <a:solidFill>
                  <a:srgbClr val="19294A"/>
                </a:solidFill>
              </a:ln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1A93D5-46B5-18AE-CC89-AF919CC27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54" y="-51054"/>
            <a:ext cx="2849064" cy="7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5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  <a:extLst>
              <a:ext uri="{FF2B5EF4-FFF2-40B4-BE49-F238E27FC236}">
                <a16:creationId xmlns:a16="http://schemas.microsoft.com/office/drawing/2014/main" id="{0C54E594-775C-4E31-D02C-524110996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10" y="4444305"/>
            <a:ext cx="2788231" cy="154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F6E76B8B-D6C8-0AE1-0941-288D69BAC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425" y="1199344"/>
            <a:ext cx="2371320" cy="984099"/>
          </a:xfrm>
          <a:prstGeom prst="rect">
            <a:avLst/>
          </a:prstGeom>
        </p:spPr>
      </p:pic>
      <p:pic>
        <p:nvPicPr>
          <p:cNvPr id="6" name="Picture 4">
            <a:hlinkClick r:id="rId6"/>
            <a:extLst>
              <a:ext uri="{FF2B5EF4-FFF2-40B4-BE49-F238E27FC236}">
                <a16:creationId xmlns:a16="http://schemas.microsoft.com/office/drawing/2014/main" id="{572ABAB0-213D-EF16-7A80-DBFF42A3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380" y="2898567"/>
            <a:ext cx="1455596" cy="51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8"/>
            <a:extLst>
              <a:ext uri="{FF2B5EF4-FFF2-40B4-BE49-F238E27FC236}">
                <a16:creationId xmlns:a16="http://schemas.microsoft.com/office/drawing/2014/main" id="{C2DB0B15-9CB5-8E90-07BF-AC300F2B34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9444" y="4604580"/>
            <a:ext cx="2295301" cy="957468"/>
          </a:xfrm>
          <a:prstGeom prst="rect">
            <a:avLst/>
          </a:prstGeom>
        </p:spPr>
      </p:pic>
      <p:pic>
        <p:nvPicPr>
          <p:cNvPr id="11" name="Picture 10">
            <a:hlinkClick r:id="rId10"/>
            <a:extLst>
              <a:ext uri="{FF2B5EF4-FFF2-40B4-BE49-F238E27FC236}">
                <a16:creationId xmlns:a16="http://schemas.microsoft.com/office/drawing/2014/main" id="{CB1D7F23-0C5F-DB1E-9973-430C5CE71C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027" y="4752208"/>
            <a:ext cx="2115782" cy="662212"/>
          </a:xfrm>
          <a:prstGeom prst="rect">
            <a:avLst/>
          </a:prstGeom>
        </p:spPr>
      </p:pic>
      <p:pic>
        <p:nvPicPr>
          <p:cNvPr id="12" name="Picture 11">
            <a:hlinkClick r:id="rId12"/>
            <a:extLst>
              <a:ext uri="{FF2B5EF4-FFF2-40B4-BE49-F238E27FC236}">
                <a16:creationId xmlns:a16="http://schemas.microsoft.com/office/drawing/2014/main" id="{E98F134E-AC5B-85E5-47FC-DF7DAFB402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08533" y="1168653"/>
            <a:ext cx="990424" cy="11072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7276CD-796A-B5AF-E1CE-3DD75F38C2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58807" y="2953169"/>
            <a:ext cx="2764549" cy="620995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2B8C3FCD-89C8-36C6-F9A4-9BFFF03D9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10" y="3243843"/>
            <a:ext cx="3569610" cy="41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31AAC23-28BB-F405-6D89-3298613FDD07}"/>
              </a:ext>
            </a:extLst>
          </p:cNvPr>
          <p:cNvGrpSpPr/>
          <p:nvPr/>
        </p:nvGrpSpPr>
        <p:grpSpPr bwMode="gray">
          <a:xfrm>
            <a:off x="-19455" y="0"/>
            <a:ext cx="746760" cy="6858000"/>
            <a:chOff x="0" y="0"/>
            <a:chExt cx="74676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8FACC28-DF7B-2EC5-E4B4-525E72C11CA7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0EDE2F-982C-ED17-2391-4A004CEF738C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3FDBB2-7518-CCE9-331E-18AE25C2B6B3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BC7519-B469-9EBA-0FD0-9ABCB4F94A02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13E766-EFC9-9220-9019-093B1356763F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We Got Featured !</a:t>
              </a:r>
            </a:p>
          </p:txBody>
        </p:sp>
      </p:grpSp>
      <p:pic>
        <p:nvPicPr>
          <p:cNvPr id="3" name="Picture 2" descr="A black background with red text&#10;&#10;AI-generated content may be incorrect.">
            <a:hlinkClick r:id="rId16"/>
            <a:extLst>
              <a:ext uri="{FF2B5EF4-FFF2-40B4-BE49-F238E27FC236}">
                <a16:creationId xmlns:a16="http://schemas.microsoft.com/office/drawing/2014/main" id="{E042BED5-5B8F-118B-8BD4-C02A3022A3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0" b="31403"/>
          <a:stretch>
            <a:fillRect/>
          </a:stretch>
        </p:blipFill>
        <p:spPr>
          <a:xfrm>
            <a:off x="1260331" y="1591306"/>
            <a:ext cx="3427648" cy="5921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43B70B-67D5-4A2D-653D-54041AFADD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54" y="-51054"/>
            <a:ext cx="2849064" cy="7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63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7DD26-38CB-8378-846C-69577318E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791DD5E-7C9D-710B-6ED0-12D8F0A992B6}"/>
              </a:ext>
            </a:extLst>
          </p:cNvPr>
          <p:cNvGrpSpPr/>
          <p:nvPr/>
        </p:nvGrpSpPr>
        <p:grpSpPr>
          <a:xfrm>
            <a:off x="959876" y="1246883"/>
            <a:ext cx="3096332" cy="1514926"/>
            <a:chOff x="1152524" y="2194893"/>
            <a:chExt cx="2468880" cy="15149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0B0712-1B68-4C24-241B-B93C40BED895}"/>
                </a:ext>
              </a:extLst>
            </p:cNvPr>
            <p:cNvSpPr txBox="1"/>
            <p:nvPr/>
          </p:nvSpPr>
          <p:spPr>
            <a:xfrm>
              <a:off x="1284039" y="2194893"/>
              <a:ext cx="2205851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Satish Mehta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Founder &amp; CEO</a:t>
              </a:r>
              <a:endParaRPr lang="en-IN" sz="14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03CE54-7FBC-4EB1-2AA3-494D7D6B032B}"/>
                </a:ext>
              </a:extLst>
            </p:cNvPr>
            <p:cNvSpPr txBox="1"/>
            <p:nvPr/>
          </p:nvSpPr>
          <p:spPr>
            <a:xfrm>
              <a:off x="1152524" y="2940378"/>
              <a:ext cx="246888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600" spc="35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 MT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satish@athenacredxpert.com</a:t>
              </a:r>
            </a:p>
            <a:p>
              <a:pPr algn="ctr"/>
              <a:endParaRPr lang="en-IN" sz="1050" spc="35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algn="ctr"/>
              <a:r>
                <a:rPr lang="en-US" sz="1600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Mobile: +91 98201 23560</a:t>
              </a:r>
              <a:r>
                <a:rPr lang="en-IN" sz="1600" spc="35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 MT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endParaRPr lang="en-IN" sz="1600" spc="35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M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E4DFCA-AEF8-F0C7-183A-D20399F78195}"/>
              </a:ext>
            </a:extLst>
          </p:cNvPr>
          <p:cNvGrpSpPr/>
          <p:nvPr/>
        </p:nvGrpSpPr>
        <p:grpSpPr>
          <a:xfrm>
            <a:off x="4692612" y="1246883"/>
            <a:ext cx="3037716" cy="1489643"/>
            <a:chOff x="4669914" y="2194893"/>
            <a:chExt cx="2468880" cy="14896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93FB54-3A2C-916D-18C2-5F5B8528126E}"/>
                </a:ext>
              </a:extLst>
            </p:cNvPr>
            <p:cNvSpPr txBox="1"/>
            <p:nvPr/>
          </p:nvSpPr>
          <p:spPr>
            <a:xfrm>
              <a:off x="4676334" y="2194893"/>
              <a:ext cx="2456041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b="1" dirty="0" err="1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Mitushi</a:t>
              </a:r>
              <a:r>
                <a:rPr lang="en-US" sz="20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</a:t>
              </a:r>
              <a:r>
                <a:rPr lang="en-US" sz="2000" b="1" dirty="0" err="1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Chaurasia</a:t>
              </a:r>
              <a:endParaRPr lang="en-US" sz="2000" b="1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endParaRPr>
            </a:p>
            <a:p>
              <a:pPr algn="ctr">
                <a:spcBef>
                  <a:spcPts val="600"/>
                </a:spcBef>
              </a:pPr>
              <a:r>
                <a:rPr lang="en-US" sz="1400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Co-Founder &amp; COO</a:t>
              </a:r>
              <a:endParaRPr lang="en-IN" sz="14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855524-EF12-23F1-E04D-AB284A6C4F40}"/>
                </a:ext>
              </a:extLst>
            </p:cNvPr>
            <p:cNvSpPr txBox="1"/>
            <p:nvPr/>
          </p:nvSpPr>
          <p:spPr>
            <a:xfrm>
              <a:off x="4669914" y="2938178"/>
              <a:ext cx="2468880" cy="746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600" spc="35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 MT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mitushi@athenacredxpert.com</a:t>
              </a:r>
            </a:p>
            <a:p>
              <a:pPr algn="ctr"/>
              <a:endParaRPr lang="en-IN" sz="1050" spc="35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algn="ctr"/>
              <a:r>
                <a:rPr lang="en-US" sz="1600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Mobile: </a:t>
              </a:r>
              <a:r>
                <a:rPr lang="en-IN" sz="1600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+91 97022 34065</a:t>
              </a:r>
              <a:endParaRPr lang="en-IN" sz="1600" spc="35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M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67C898-8643-9306-E457-B70C25B47305}"/>
              </a:ext>
            </a:extLst>
          </p:cNvPr>
          <p:cNvGrpSpPr/>
          <p:nvPr/>
        </p:nvGrpSpPr>
        <p:grpSpPr>
          <a:xfrm>
            <a:off x="8454415" y="1246883"/>
            <a:ext cx="3399756" cy="1489643"/>
            <a:chOff x="7393400" y="2194893"/>
            <a:chExt cx="2728095" cy="148964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A39848-CF81-86B6-F0C7-C1310AF342CB}"/>
                </a:ext>
              </a:extLst>
            </p:cNvPr>
            <p:cNvSpPr txBox="1"/>
            <p:nvPr/>
          </p:nvSpPr>
          <p:spPr>
            <a:xfrm>
              <a:off x="7427405" y="2194893"/>
              <a:ext cx="2660084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b="1" dirty="0" err="1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Sameeksha</a:t>
              </a:r>
              <a:r>
                <a:rPr lang="en-US" sz="20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 Shetty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Associate</a:t>
              </a:r>
              <a:endParaRPr lang="en-IN" sz="14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F6F8B5-AAFE-50EE-81F0-82EF48469FB6}"/>
                </a:ext>
              </a:extLst>
            </p:cNvPr>
            <p:cNvSpPr txBox="1"/>
            <p:nvPr/>
          </p:nvSpPr>
          <p:spPr>
            <a:xfrm>
              <a:off x="7393400" y="2938178"/>
              <a:ext cx="2728095" cy="746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600" spc="35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 M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sameeksha@athenacredxpert.com </a:t>
              </a:r>
              <a:endParaRPr lang="en-IN" sz="1600" spc="35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MT"/>
              </a:endParaRPr>
            </a:p>
            <a:p>
              <a:pPr algn="ctr"/>
              <a:endParaRPr lang="en-IN" sz="1050" spc="35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MT"/>
              </a:endParaRPr>
            </a:p>
            <a:p>
              <a:pPr algn="ctr"/>
              <a:r>
                <a:rPr lang="en-US" sz="1600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Mobile: </a:t>
              </a:r>
              <a:r>
                <a:rPr lang="en-IN" sz="1600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+91 77965 63762</a:t>
              </a:r>
              <a:endParaRPr lang="en-IN" sz="1600" spc="35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MT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3B8684-3582-4643-EA38-8B2983E1A25E}"/>
              </a:ext>
            </a:extLst>
          </p:cNvPr>
          <p:cNvCxnSpPr/>
          <p:nvPr/>
        </p:nvCxnSpPr>
        <p:spPr>
          <a:xfrm>
            <a:off x="4330569" y="713150"/>
            <a:ext cx="0" cy="271272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9E31B6-CBD2-F80C-C906-E77DBA715FAB}"/>
              </a:ext>
            </a:extLst>
          </p:cNvPr>
          <p:cNvCxnSpPr/>
          <p:nvPr/>
        </p:nvCxnSpPr>
        <p:spPr>
          <a:xfrm>
            <a:off x="8092371" y="713150"/>
            <a:ext cx="0" cy="271272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aphic 11">
            <a:extLst>
              <a:ext uri="{FF2B5EF4-FFF2-40B4-BE49-F238E27FC236}">
                <a16:creationId xmlns:a16="http://schemas.microsoft.com/office/drawing/2014/main" id="{12563E01-0D70-A909-7F0D-677D711641BC}"/>
              </a:ext>
            </a:extLst>
          </p:cNvPr>
          <p:cNvGrpSpPr/>
          <p:nvPr/>
        </p:nvGrpSpPr>
        <p:grpSpPr>
          <a:xfrm>
            <a:off x="2245753" y="2673703"/>
            <a:ext cx="349214" cy="349214"/>
            <a:chOff x="2133019" y="3362633"/>
            <a:chExt cx="349214" cy="349214"/>
          </a:xfrm>
          <a:noFill/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886BADD-CAEC-7C24-CF8C-617886D33DFA}"/>
                </a:ext>
              </a:extLst>
            </p:cNvPr>
            <p:cNvSpPr/>
            <p:nvPr/>
          </p:nvSpPr>
          <p:spPr>
            <a:xfrm>
              <a:off x="2133019" y="3362633"/>
              <a:ext cx="349214" cy="349214"/>
            </a:xfrm>
            <a:custGeom>
              <a:avLst/>
              <a:gdLst>
                <a:gd name="connsiteX0" fmla="*/ 0 w 349214"/>
                <a:gd name="connsiteY0" fmla="*/ 0 h 349214"/>
                <a:gd name="connsiteX1" fmla="*/ 349214 w 349214"/>
                <a:gd name="connsiteY1" fmla="*/ 0 h 349214"/>
                <a:gd name="connsiteX2" fmla="*/ 349214 w 349214"/>
                <a:gd name="connsiteY2" fmla="*/ 349214 h 349214"/>
                <a:gd name="connsiteX3" fmla="*/ 0 w 349214"/>
                <a:gd name="connsiteY3" fmla="*/ 349214 h 34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214" h="349214">
                  <a:moveTo>
                    <a:pt x="0" y="0"/>
                  </a:moveTo>
                  <a:lnTo>
                    <a:pt x="349214" y="0"/>
                  </a:lnTo>
                  <a:lnTo>
                    <a:pt x="349214" y="349214"/>
                  </a:lnTo>
                  <a:lnTo>
                    <a:pt x="0" y="349214"/>
                  </a:lnTo>
                  <a:close/>
                </a:path>
              </a:pathLst>
            </a:custGeom>
            <a:no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B0122C9-B1E7-657E-440B-7AB2220E2348}"/>
                </a:ext>
              </a:extLst>
            </p:cNvPr>
            <p:cNvSpPr/>
            <p:nvPr/>
          </p:nvSpPr>
          <p:spPr>
            <a:xfrm>
              <a:off x="2133019" y="3362633"/>
              <a:ext cx="349214" cy="349214"/>
            </a:xfrm>
            <a:custGeom>
              <a:avLst/>
              <a:gdLst>
                <a:gd name="connsiteX0" fmla="*/ 0 w 349214"/>
                <a:gd name="connsiteY0" fmla="*/ 0 h 349214"/>
                <a:gd name="connsiteX1" fmla="*/ 349214 w 349214"/>
                <a:gd name="connsiteY1" fmla="*/ 0 h 349214"/>
                <a:gd name="connsiteX2" fmla="*/ 349214 w 349214"/>
                <a:gd name="connsiteY2" fmla="*/ 349214 h 349214"/>
                <a:gd name="connsiteX3" fmla="*/ 0 w 349214"/>
                <a:gd name="connsiteY3" fmla="*/ 349214 h 34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214" h="349214">
                  <a:moveTo>
                    <a:pt x="0" y="0"/>
                  </a:moveTo>
                  <a:lnTo>
                    <a:pt x="349214" y="0"/>
                  </a:lnTo>
                  <a:lnTo>
                    <a:pt x="349214" y="349214"/>
                  </a:lnTo>
                  <a:lnTo>
                    <a:pt x="0" y="349214"/>
                  </a:lnTo>
                  <a:close/>
                </a:path>
              </a:pathLst>
            </a:custGeom>
            <a:no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8" name="Freeform: Shape 37">
            <a:hlinkClick r:id="rId5"/>
            <a:extLst>
              <a:ext uri="{FF2B5EF4-FFF2-40B4-BE49-F238E27FC236}">
                <a16:creationId xmlns:a16="http://schemas.microsoft.com/office/drawing/2014/main" id="{9D0DFE95-BF1B-AA00-7F16-C85CD1994476}"/>
              </a:ext>
            </a:extLst>
          </p:cNvPr>
          <p:cNvSpPr/>
          <p:nvPr/>
        </p:nvSpPr>
        <p:spPr>
          <a:xfrm>
            <a:off x="2345752" y="2880540"/>
            <a:ext cx="290284" cy="290309"/>
          </a:xfrm>
          <a:custGeom>
            <a:avLst/>
            <a:gdLst>
              <a:gd name="connsiteX0" fmla="*/ 269186 w 290284"/>
              <a:gd name="connsiteY0" fmla="*/ 13 h 290309"/>
              <a:gd name="connsiteX1" fmla="*/ 21826 w 290284"/>
              <a:gd name="connsiteY1" fmla="*/ 13 h 290309"/>
              <a:gd name="connsiteX2" fmla="*/ 13 w 290284"/>
              <a:gd name="connsiteY2" fmla="*/ 20371 h 290309"/>
              <a:gd name="connsiteX3" fmla="*/ 0 w 290284"/>
              <a:gd name="connsiteY3" fmla="*/ 21111 h 290309"/>
              <a:gd name="connsiteX4" fmla="*/ 0 w 290284"/>
              <a:gd name="connsiteY4" fmla="*/ 269199 h 290309"/>
              <a:gd name="connsiteX5" fmla="*/ 21086 w 290284"/>
              <a:gd name="connsiteY5" fmla="*/ 290309 h 290309"/>
              <a:gd name="connsiteX6" fmla="*/ 21826 w 290284"/>
              <a:gd name="connsiteY6" fmla="*/ 290297 h 290309"/>
              <a:gd name="connsiteX7" fmla="*/ 269186 w 290284"/>
              <a:gd name="connsiteY7" fmla="*/ 290297 h 290309"/>
              <a:gd name="connsiteX8" fmla="*/ 290284 w 290284"/>
              <a:gd name="connsiteY8" fmla="*/ 269199 h 290309"/>
              <a:gd name="connsiteX9" fmla="*/ 290284 w 290284"/>
              <a:gd name="connsiteY9" fmla="*/ 21111 h 290309"/>
              <a:gd name="connsiteX10" fmla="*/ 269186 w 290284"/>
              <a:gd name="connsiteY10" fmla="*/ 13 h 290309"/>
              <a:gd name="connsiteX11" fmla="*/ 86576 w 290284"/>
              <a:gd name="connsiteY11" fmla="*/ 247373 h 290309"/>
              <a:gd name="connsiteX12" fmla="*/ 42924 w 290284"/>
              <a:gd name="connsiteY12" fmla="*/ 247373 h 290309"/>
              <a:gd name="connsiteX13" fmla="*/ 42924 w 290284"/>
              <a:gd name="connsiteY13" fmla="*/ 109142 h 290309"/>
              <a:gd name="connsiteX14" fmla="*/ 86576 w 290284"/>
              <a:gd name="connsiteY14" fmla="*/ 109142 h 290309"/>
              <a:gd name="connsiteX15" fmla="*/ 64750 w 290284"/>
              <a:gd name="connsiteY15" fmla="*/ 90226 h 290309"/>
              <a:gd name="connsiteX16" fmla="*/ 40014 w 290284"/>
              <a:gd name="connsiteY16" fmla="*/ 64763 h 290309"/>
              <a:gd name="connsiteX17" fmla="*/ 64750 w 290284"/>
              <a:gd name="connsiteY17" fmla="*/ 40027 h 290309"/>
              <a:gd name="connsiteX18" fmla="*/ 89486 w 290284"/>
              <a:gd name="connsiteY18" fmla="*/ 64763 h 290309"/>
              <a:gd name="connsiteX19" fmla="*/ 64750 w 290284"/>
              <a:gd name="connsiteY19" fmla="*/ 90226 h 290309"/>
              <a:gd name="connsiteX20" fmla="*/ 247360 w 290284"/>
              <a:gd name="connsiteY20" fmla="*/ 247373 h 290309"/>
              <a:gd name="connsiteX21" fmla="*/ 204436 w 290284"/>
              <a:gd name="connsiteY21" fmla="*/ 247373 h 290309"/>
              <a:gd name="connsiteX22" fmla="*/ 204436 w 290284"/>
              <a:gd name="connsiteY22" fmla="*/ 179712 h 290309"/>
              <a:gd name="connsiteX23" fmla="*/ 181882 w 290284"/>
              <a:gd name="connsiteY23" fmla="*/ 143336 h 290309"/>
              <a:gd name="connsiteX24" fmla="*/ 156419 w 290284"/>
              <a:gd name="connsiteY24" fmla="*/ 178985 h 290309"/>
              <a:gd name="connsiteX25" fmla="*/ 156419 w 290284"/>
              <a:gd name="connsiteY25" fmla="*/ 247373 h 290309"/>
              <a:gd name="connsiteX26" fmla="*/ 113495 w 290284"/>
              <a:gd name="connsiteY26" fmla="*/ 247373 h 290309"/>
              <a:gd name="connsiteX27" fmla="*/ 113495 w 290284"/>
              <a:gd name="connsiteY27" fmla="*/ 109142 h 290309"/>
              <a:gd name="connsiteX28" fmla="*/ 154236 w 290284"/>
              <a:gd name="connsiteY28" fmla="*/ 109142 h 290309"/>
              <a:gd name="connsiteX29" fmla="*/ 154236 w 290284"/>
              <a:gd name="connsiteY29" fmla="*/ 128058 h 290309"/>
              <a:gd name="connsiteX30" fmla="*/ 154964 w 290284"/>
              <a:gd name="connsiteY30" fmla="*/ 128058 h 290309"/>
              <a:gd name="connsiteX31" fmla="*/ 195705 w 290284"/>
              <a:gd name="connsiteY31" fmla="*/ 105505 h 290309"/>
              <a:gd name="connsiteX32" fmla="*/ 247360 w 290284"/>
              <a:gd name="connsiteY32" fmla="*/ 171710 h 29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0284" h="290309">
                <a:moveTo>
                  <a:pt x="269186" y="13"/>
                </a:moveTo>
                <a:lnTo>
                  <a:pt x="21826" y="13"/>
                </a:lnTo>
                <a:cubicBezTo>
                  <a:pt x="10181" y="-389"/>
                  <a:pt x="414" y="8726"/>
                  <a:pt x="13" y="20371"/>
                </a:cubicBezTo>
                <a:cubicBezTo>
                  <a:pt x="4" y="20618"/>
                  <a:pt x="0" y="20864"/>
                  <a:pt x="0" y="21111"/>
                </a:cubicBezTo>
                <a:lnTo>
                  <a:pt x="0" y="269199"/>
                </a:lnTo>
                <a:cubicBezTo>
                  <a:pt x="-7" y="280851"/>
                  <a:pt x="9434" y="290303"/>
                  <a:pt x="21086" y="290309"/>
                </a:cubicBezTo>
                <a:cubicBezTo>
                  <a:pt x="21333" y="290309"/>
                  <a:pt x="21579" y="290306"/>
                  <a:pt x="21826" y="290297"/>
                </a:cubicBezTo>
                <a:lnTo>
                  <a:pt x="269186" y="290297"/>
                </a:lnTo>
                <a:cubicBezTo>
                  <a:pt x="280838" y="290297"/>
                  <a:pt x="290284" y="280851"/>
                  <a:pt x="290284" y="269199"/>
                </a:cubicBezTo>
                <a:lnTo>
                  <a:pt x="290284" y="21111"/>
                </a:lnTo>
                <a:cubicBezTo>
                  <a:pt x="290284" y="9459"/>
                  <a:pt x="280838" y="13"/>
                  <a:pt x="269186" y="13"/>
                </a:cubicBezTo>
                <a:close/>
                <a:moveTo>
                  <a:pt x="86576" y="247373"/>
                </a:moveTo>
                <a:lnTo>
                  <a:pt x="42924" y="247373"/>
                </a:lnTo>
                <a:lnTo>
                  <a:pt x="42924" y="109142"/>
                </a:lnTo>
                <a:lnTo>
                  <a:pt x="86576" y="109142"/>
                </a:lnTo>
                <a:close/>
                <a:moveTo>
                  <a:pt x="64750" y="90226"/>
                </a:moveTo>
                <a:cubicBezTo>
                  <a:pt x="50972" y="89833"/>
                  <a:pt x="40009" y="78547"/>
                  <a:pt x="40014" y="64763"/>
                </a:cubicBezTo>
                <a:cubicBezTo>
                  <a:pt x="40014" y="51101"/>
                  <a:pt x="51089" y="40027"/>
                  <a:pt x="64750" y="40027"/>
                </a:cubicBezTo>
                <a:cubicBezTo>
                  <a:pt x="78412" y="40027"/>
                  <a:pt x="89486" y="51101"/>
                  <a:pt x="89486" y="64763"/>
                </a:cubicBezTo>
                <a:cubicBezTo>
                  <a:pt x="89492" y="78547"/>
                  <a:pt x="78528" y="89833"/>
                  <a:pt x="64750" y="90226"/>
                </a:cubicBezTo>
                <a:close/>
                <a:moveTo>
                  <a:pt x="247360" y="247373"/>
                </a:moveTo>
                <a:lnTo>
                  <a:pt x="204436" y="247373"/>
                </a:lnTo>
                <a:lnTo>
                  <a:pt x="204436" y="179712"/>
                </a:lnTo>
                <a:cubicBezTo>
                  <a:pt x="204436" y="163707"/>
                  <a:pt x="204436" y="143336"/>
                  <a:pt x="181882" y="143336"/>
                </a:cubicBezTo>
                <a:cubicBezTo>
                  <a:pt x="159329" y="143336"/>
                  <a:pt x="156419" y="160797"/>
                  <a:pt x="156419" y="178985"/>
                </a:cubicBezTo>
                <a:lnTo>
                  <a:pt x="156419" y="247373"/>
                </a:lnTo>
                <a:lnTo>
                  <a:pt x="113495" y="247373"/>
                </a:lnTo>
                <a:lnTo>
                  <a:pt x="113495" y="109142"/>
                </a:lnTo>
                <a:lnTo>
                  <a:pt x="154236" y="109142"/>
                </a:lnTo>
                <a:lnTo>
                  <a:pt x="154236" y="128058"/>
                </a:lnTo>
                <a:lnTo>
                  <a:pt x="154964" y="128058"/>
                </a:lnTo>
                <a:cubicBezTo>
                  <a:pt x="163314" y="113569"/>
                  <a:pt x="178994" y="104889"/>
                  <a:pt x="195705" y="105505"/>
                </a:cubicBezTo>
                <a:cubicBezTo>
                  <a:pt x="239357" y="105505"/>
                  <a:pt x="247360" y="133878"/>
                  <a:pt x="247360" y="171710"/>
                </a:cubicBezTo>
                <a:close/>
              </a:path>
            </a:pathLst>
          </a:custGeom>
          <a:solidFill>
            <a:srgbClr val="19294A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Freeform: Shape 39">
            <a:hlinkClick r:id="rId6"/>
            <a:extLst>
              <a:ext uri="{FF2B5EF4-FFF2-40B4-BE49-F238E27FC236}">
                <a16:creationId xmlns:a16="http://schemas.microsoft.com/office/drawing/2014/main" id="{94F04DEA-6329-5C9E-8A43-4EA88C5908BF}"/>
              </a:ext>
            </a:extLst>
          </p:cNvPr>
          <p:cNvSpPr/>
          <p:nvPr/>
        </p:nvSpPr>
        <p:spPr>
          <a:xfrm>
            <a:off x="5957241" y="2878800"/>
            <a:ext cx="290284" cy="290309"/>
          </a:xfrm>
          <a:custGeom>
            <a:avLst/>
            <a:gdLst>
              <a:gd name="connsiteX0" fmla="*/ 269186 w 290284"/>
              <a:gd name="connsiteY0" fmla="*/ 13 h 290309"/>
              <a:gd name="connsiteX1" fmla="*/ 21826 w 290284"/>
              <a:gd name="connsiteY1" fmla="*/ 13 h 290309"/>
              <a:gd name="connsiteX2" fmla="*/ 13 w 290284"/>
              <a:gd name="connsiteY2" fmla="*/ 20371 h 290309"/>
              <a:gd name="connsiteX3" fmla="*/ 0 w 290284"/>
              <a:gd name="connsiteY3" fmla="*/ 21111 h 290309"/>
              <a:gd name="connsiteX4" fmla="*/ 0 w 290284"/>
              <a:gd name="connsiteY4" fmla="*/ 269199 h 290309"/>
              <a:gd name="connsiteX5" fmla="*/ 21086 w 290284"/>
              <a:gd name="connsiteY5" fmla="*/ 290309 h 290309"/>
              <a:gd name="connsiteX6" fmla="*/ 21826 w 290284"/>
              <a:gd name="connsiteY6" fmla="*/ 290297 h 290309"/>
              <a:gd name="connsiteX7" fmla="*/ 269186 w 290284"/>
              <a:gd name="connsiteY7" fmla="*/ 290297 h 290309"/>
              <a:gd name="connsiteX8" fmla="*/ 290284 w 290284"/>
              <a:gd name="connsiteY8" fmla="*/ 269199 h 290309"/>
              <a:gd name="connsiteX9" fmla="*/ 290284 w 290284"/>
              <a:gd name="connsiteY9" fmla="*/ 21111 h 290309"/>
              <a:gd name="connsiteX10" fmla="*/ 269186 w 290284"/>
              <a:gd name="connsiteY10" fmla="*/ 13 h 290309"/>
              <a:gd name="connsiteX11" fmla="*/ 86576 w 290284"/>
              <a:gd name="connsiteY11" fmla="*/ 247373 h 290309"/>
              <a:gd name="connsiteX12" fmla="*/ 42924 w 290284"/>
              <a:gd name="connsiteY12" fmla="*/ 247373 h 290309"/>
              <a:gd name="connsiteX13" fmla="*/ 42924 w 290284"/>
              <a:gd name="connsiteY13" fmla="*/ 109142 h 290309"/>
              <a:gd name="connsiteX14" fmla="*/ 86576 w 290284"/>
              <a:gd name="connsiteY14" fmla="*/ 109142 h 290309"/>
              <a:gd name="connsiteX15" fmla="*/ 64750 w 290284"/>
              <a:gd name="connsiteY15" fmla="*/ 90226 h 290309"/>
              <a:gd name="connsiteX16" fmla="*/ 40014 w 290284"/>
              <a:gd name="connsiteY16" fmla="*/ 64763 h 290309"/>
              <a:gd name="connsiteX17" fmla="*/ 64750 w 290284"/>
              <a:gd name="connsiteY17" fmla="*/ 40027 h 290309"/>
              <a:gd name="connsiteX18" fmla="*/ 89486 w 290284"/>
              <a:gd name="connsiteY18" fmla="*/ 64763 h 290309"/>
              <a:gd name="connsiteX19" fmla="*/ 64750 w 290284"/>
              <a:gd name="connsiteY19" fmla="*/ 90226 h 290309"/>
              <a:gd name="connsiteX20" fmla="*/ 247360 w 290284"/>
              <a:gd name="connsiteY20" fmla="*/ 247373 h 290309"/>
              <a:gd name="connsiteX21" fmla="*/ 204436 w 290284"/>
              <a:gd name="connsiteY21" fmla="*/ 247373 h 290309"/>
              <a:gd name="connsiteX22" fmla="*/ 204436 w 290284"/>
              <a:gd name="connsiteY22" fmla="*/ 179712 h 290309"/>
              <a:gd name="connsiteX23" fmla="*/ 181882 w 290284"/>
              <a:gd name="connsiteY23" fmla="*/ 143336 h 290309"/>
              <a:gd name="connsiteX24" fmla="*/ 156419 w 290284"/>
              <a:gd name="connsiteY24" fmla="*/ 178985 h 290309"/>
              <a:gd name="connsiteX25" fmla="*/ 156419 w 290284"/>
              <a:gd name="connsiteY25" fmla="*/ 247373 h 290309"/>
              <a:gd name="connsiteX26" fmla="*/ 113495 w 290284"/>
              <a:gd name="connsiteY26" fmla="*/ 247373 h 290309"/>
              <a:gd name="connsiteX27" fmla="*/ 113495 w 290284"/>
              <a:gd name="connsiteY27" fmla="*/ 109142 h 290309"/>
              <a:gd name="connsiteX28" fmla="*/ 154236 w 290284"/>
              <a:gd name="connsiteY28" fmla="*/ 109142 h 290309"/>
              <a:gd name="connsiteX29" fmla="*/ 154236 w 290284"/>
              <a:gd name="connsiteY29" fmla="*/ 128058 h 290309"/>
              <a:gd name="connsiteX30" fmla="*/ 154964 w 290284"/>
              <a:gd name="connsiteY30" fmla="*/ 128058 h 290309"/>
              <a:gd name="connsiteX31" fmla="*/ 195705 w 290284"/>
              <a:gd name="connsiteY31" fmla="*/ 105505 h 290309"/>
              <a:gd name="connsiteX32" fmla="*/ 247360 w 290284"/>
              <a:gd name="connsiteY32" fmla="*/ 171710 h 29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0284" h="290309">
                <a:moveTo>
                  <a:pt x="269186" y="13"/>
                </a:moveTo>
                <a:lnTo>
                  <a:pt x="21826" y="13"/>
                </a:lnTo>
                <a:cubicBezTo>
                  <a:pt x="10181" y="-389"/>
                  <a:pt x="414" y="8726"/>
                  <a:pt x="13" y="20371"/>
                </a:cubicBezTo>
                <a:cubicBezTo>
                  <a:pt x="4" y="20618"/>
                  <a:pt x="0" y="20864"/>
                  <a:pt x="0" y="21111"/>
                </a:cubicBezTo>
                <a:lnTo>
                  <a:pt x="0" y="269199"/>
                </a:lnTo>
                <a:cubicBezTo>
                  <a:pt x="-7" y="280851"/>
                  <a:pt x="9434" y="290303"/>
                  <a:pt x="21086" y="290309"/>
                </a:cubicBezTo>
                <a:cubicBezTo>
                  <a:pt x="21333" y="290309"/>
                  <a:pt x="21579" y="290306"/>
                  <a:pt x="21826" y="290297"/>
                </a:cubicBezTo>
                <a:lnTo>
                  <a:pt x="269186" y="290297"/>
                </a:lnTo>
                <a:cubicBezTo>
                  <a:pt x="280838" y="290297"/>
                  <a:pt x="290284" y="280851"/>
                  <a:pt x="290284" y="269199"/>
                </a:cubicBezTo>
                <a:lnTo>
                  <a:pt x="290284" y="21111"/>
                </a:lnTo>
                <a:cubicBezTo>
                  <a:pt x="290284" y="9459"/>
                  <a:pt x="280838" y="13"/>
                  <a:pt x="269186" y="13"/>
                </a:cubicBezTo>
                <a:close/>
                <a:moveTo>
                  <a:pt x="86576" y="247373"/>
                </a:moveTo>
                <a:lnTo>
                  <a:pt x="42924" y="247373"/>
                </a:lnTo>
                <a:lnTo>
                  <a:pt x="42924" y="109142"/>
                </a:lnTo>
                <a:lnTo>
                  <a:pt x="86576" y="109142"/>
                </a:lnTo>
                <a:close/>
                <a:moveTo>
                  <a:pt x="64750" y="90226"/>
                </a:moveTo>
                <a:cubicBezTo>
                  <a:pt x="50972" y="89833"/>
                  <a:pt x="40009" y="78547"/>
                  <a:pt x="40014" y="64763"/>
                </a:cubicBezTo>
                <a:cubicBezTo>
                  <a:pt x="40014" y="51101"/>
                  <a:pt x="51089" y="40027"/>
                  <a:pt x="64750" y="40027"/>
                </a:cubicBezTo>
                <a:cubicBezTo>
                  <a:pt x="78412" y="40027"/>
                  <a:pt x="89486" y="51101"/>
                  <a:pt x="89486" y="64763"/>
                </a:cubicBezTo>
                <a:cubicBezTo>
                  <a:pt x="89492" y="78547"/>
                  <a:pt x="78528" y="89833"/>
                  <a:pt x="64750" y="90226"/>
                </a:cubicBezTo>
                <a:close/>
                <a:moveTo>
                  <a:pt x="247360" y="247373"/>
                </a:moveTo>
                <a:lnTo>
                  <a:pt x="204436" y="247373"/>
                </a:lnTo>
                <a:lnTo>
                  <a:pt x="204436" y="179712"/>
                </a:lnTo>
                <a:cubicBezTo>
                  <a:pt x="204436" y="163707"/>
                  <a:pt x="204436" y="143336"/>
                  <a:pt x="181882" y="143336"/>
                </a:cubicBezTo>
                <a:cubicBezTo>
                  <a:pt x="159329" y="143336"/>
                  <a:pt x="156419" y="160797"/>
                  <a:pt x="156419" y="178985"/>
                </a:cubicBezTo>
                <a:lnTo>
                  <a:pt x="156419" y="247373"/>
                </a:lnTo>
                <a:lnTo>
                  <a:pt x="113495" y="247373"/>
                </a:lnTo>
                <a:lnTo>
                  <a:pt x="113495" y="109142"/>
                </a:lnTo>
                <a:lnTo>
                  <a:pt x="154236" y="109142"/>
                </a:lnTo>
                <a:lnTo>
                  <a:pt x="154236" y="128058"/>
                </a:lnTo>
                <a:lnTo>
                  <a:pt x="154964" y="128058"/>
                </a:lnTo>
                <a:cubicBezTo>
                  <a:pt x="163314" y="113569"/>
                  <a:pt x="178994" y="104889"/>
                  <a:pt x="195705" y="105505"/>
                </a:cubicBezTo>
                <a:cubicBezTo>
                  <a:pt x="239357" y="105505"/>
                  <a:pt x="247360" y="133878"/>
                  <a:pt x="247360" y="171710"/>
                </a:cubicBezTo>
                <a:close/>
              </a:path>
            </a:pathLst>
          </a:custGeom>
          <a:solidFill>
            <a:srgbClr val="19294A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Freeform: Shape 40">
            <a:hlinkClick r:id="rId7"/>
            <a:extLst>
              <a:ext uri="{FF2B5EF4-FFF2-40B4-BE49-F238E27FC236}">
                <a16:creationId xmlns:a16="http://schemas.microsoft.com/office/drawing/2014/main" id="{2253CBE4-2660-7F68-0B74-F79DDA2DE555}"/>
              </a:ext>
            </a:extLst>
          </p:cNvPr>
          <p:cNvSpPr/>
          <p:nvPr/>
        </p:nvSpPr>
        <p:spPr>
          <a:xfrm>
            <a:off x="10012358" y="2878006"/>
            <a:ext cx="290284" cy="290309"/>
          </a:xfrm>
          <a:custGeom>
            <a:avLst/>
            <a:gdLst>
              <a:gd name="connsiteX0" fmla="*/ 269186 w 290284"/>
              <a:gd name="connsiteY0" fmla="*/ 13 h 290309"/>
              <a:gd name="connsiteX1" fmla="*/ 21826 w 290284"/>
              <a:gd name="connsiteY1" fmla="*/ 13 h 290309"/>
              <a:gd name="connsiteX2" fmla="*/ 13 w 290284"/>
              <a:gd name="connsiteY2" fmla="*/ 20371 h 290309"/>
              <a:gd name="connsiteX3" fmla="*/ 0 w 290284"/>
              <a:gd name="connsiteY3" fmla="*/ 21111 h 290309"/>
              <a:gd name="connsiteX4" fmla="*/ 0 w 290284"/>
              <a:gd name="connsiteY4" fmla="*/ 269199 h 290309"/>
              <a:gd name="connsiteX5" fmla="*/ 21086 w 290284"/>
              <a:gd name="connsiteY5" fmla="*/ 290309 h 290309"/>
              <a:gd name="connsiteX6" fmla="*/ 21826 w 290284"/>
              <a:gd name="connsiteY6" fmla="*/ 290297 h 290309"/>
              <a:gd name="connsiteX7" fmla="*/ 269186 w 290284"/>
              <a:gd name="connsiteY7" fmla="*/ 290297 h 290309"/>
              <a:gd name="connsiteX8" fmla="*/ 290284 w 290284"/>
              <a:gd name="connsiteY8" fmla="*/ 269199 h 290309"/>
              <a:gd name="connsiteX9" fmla="*/ 290284 w 290284"/>
              <a:gd name="connsiteY9" fmla="*/ 21111 h 290309"/>
              <a:gd name="connsiteX10" fmla="*/ 269186 w 290284"/>
              <a:gd name="connsiteY10" fmla="*/ 13 h 290309"/>
              <a:gd name="connsiteX11" fmla="*/ 86576 w 290284"/>
              <a:gd name="connsiteY11" fmla="*/ 247373 h 290309"/>
              <a:gd name="connsiteX12" fmla="*/ 42924 w 290284"/>
              <a:gd name="connsiteY12" fmla="*/ 247373 h 290309"/>
              <a:gd name="connsiteX13" fmla="*/ 42924 w 290284"/>
              <a:gd name="connsiteY13" fmla="*/ 109142 h 290309"/>
              <a:gd name="connsiteX14" fmla="*/ 86576 w 290284"/>
              <a:gd name="connsiteY14" fmla="*/ 109142 h 290309"/>
              <a:gd name="connsiteX15" fmla="*/ 64750 w 290284"/>
              <a:gd name="connsiteY15" fmla="*/ 90226 h 290309"/>
              <a:gd name="connsiteX16" fmla="*/ 40014 w 290284"/>
              <a:gd name="connsiteY16" fmla="*/ 64763 h 290309"/>
              <a:gd name="connsiteX17" fmla="*/ 64750 w 290284"/>
              <a:gd name="connsiteY17" fmla="*/ 40027 h 290309"/>
              <a:gd name="connsiteX18" fmla="*/ 89486 w 290284"/>
              <a:gd name="connsiteY18" fmla="*/ 64763 h 290309"/>
              <a:gd name="connsiteX19" fmla="*/ 64750 w 290284"/>
              <a:gd name="connsiteY19" fmla="*/ 90226 h 290309"/>
              <a:gd name="connsiteX20" fmla="*/ 247360 w 290284"/>
              <a:gd name="connsiteY20" fmla="*/ 247373 h 290309"/>
              <a:gd name="connsiteX21" fmla="*/ 204436 w 290284"/>
              <a:gd name="connsiteY21" fmla="*/ 247373 h 290309"/>
              <a:gd name="connsiteX22" fmla="*/ 204436 w 290284"/>
              <a:gd name="connsiteY22" fmla="*/ 179712 h 290309"/>
              <a:gd name="connsiteX23" fmla="*/ 181882 w 290284"/>
              <a:gd name="connsiteY23" fmla="*/ 143336 h 290309"/>
              <a:gd name="connsiteX24" fmla="*/ 156419 w 290284"/>
              <a:gd name="connsiteY24" fmla="*/ 178985 h 290309"/>
              <a:gd name="connsiteX25" fmla="*/ 156419 w 290284"/>
              <a:gd name="connsiteY25" fmla="*/ 247373 h 290309"/>
              <a:gd name="connsiteX26" fmla="*/ 113495 w 290284"/>
              <a:gd name="connsiteY26" fmla="*/ 247373 h 290309"/>
              <a:gd name="connsiteX27" fmla="*/ 113495 w 290284"/>
              <a:gd name="connsiteY27" fmla="*/ 109142 h 290309"/>
              <a:gd name="connsiteX28" fmla="*/ 154236 w 290284"/>
              <a:gd name="connsiteY28" fmla="*/ 109142 h 290309"/>
              <a:gd name="connsiteX29" fmla="*/ 154236 w 290284"/>
              <a:gd name="connsiteY29" fmla="*/ 128058 h 290309"/>
              <a:gd name="connsiteX30" fmla="*/ 154964 w 290284"/>
              <a:gd name="connsiteY30" fmla="*/ 128058 h 290309"/>
              <a:gd name="connsiteX31" fmla="*/ 195705 w 290284"/>
              <a:gd name="connsiteY31" fmla="*/ 105505 h 290309"/>
              <a:gd name="connsiteX32" fmla="*/ 247360 w 290284"/>
              <a:gd name="connsiteY32" fmla="*/ 171710 h 29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0284" h="290309">
                <a:moveTo>
                  <a:pt x="269186" y="13"/>
                </a:moveTo>
                <a:lnTo>
                  <a:pt x="21826" y="13"/>
                </a:lnTo>
                <a:cubicBezTo>
                  <a:pt x="10181" y="-389"/>
                  <a:pt x="414" y="8726"/>
                  <a:pt x="13" y="20371"/>
                </a:cubicBezTo>
                <a:cubicBezTo>
                  <a:pt x="4" y="20618"/>
                  <a:pt x="0" y="20864"/>
                  <a:pt x="0" y="21111"/>
                </a:cubicBezTo>
                <a:lnTo>
                  <a:pt x="0" y="269199"/>
                </a:lnTo>
                <a:cubicBezTo>
                  <a:pt x="-7" y="280851"/>
                  <a:pt x="9434" y="290303"/>
                  <a:pt x="21086" y="290309"/>
                </a:cubicBezTo>
                <a:cubicBezTo>
                  <a:pt x="21333" y="290309"/>
                  <a:pt x="21579" y="290306"/>
                  <a:pt x="21826" y="290297"/>
                </a:cubicBezTo>
                <a:lnTo>
                  <a:pt x="269186" y="290297"/>
                </a:lnTo>
                <a:cubicBezTo>
                  <a:pt x="280838" y="290297"/>
                  <a:pt x="290284" y="280851"/>
                  <a:pt x="290284" y="269199"/>
                </a:cubicBezTo>
                <a:lnTo>
                  <a:pt x="290284" y="21111"/>
                </a:lnTo>
                <a:cubicBezTo>
                  <a:pt x="290284" y="9459"/>
                  <a:pt x="280838" y="13"/>
                  <a:pt x="269186" y="13"/>
                </a:cubicBezTo>
                <a:close/>
                <a:moveTo>
                  <a:pt x="86576" y="247373"/>
                </a:moveTo>
                <a:lnTo>
                  <a:pt x="42924" y="247373"/>
                </a:lnTo>
                <a:lnTo>
                  <a:pt x="42924" y="109142"/>
                </a:lnTo>
                <a:lnTo>
                  <a:pt x="86576" y="109142"/>
                </a:lnTo>
                <a:close/>
                <a:moveTo>
                  <a:pt x="64750" y="90226"/>
                </a:moveTo>
                <a:cubicBezTo>
                  <a:pt x="50972" y="89833"/>
                  <a:pt x="40009" y="78547"/>
                  <a:pt x="40014" y="64763"/>
                </a:cubicBezTo>
                <a:cubicBezTo>
                  <a:pt x="40014" y="51101"/>
                  <a:pt x="51089" y="40027"/>
                  <a:pt x="64750" y="40027"/>
                </a:cubicBezTo>
                <a:cubicBezTo>
                  <a:pt x="78412" y="40027"/>
                  <a:pt x="89486" y="51101"/>
                  <a:pt x="89486" y="64763"/>
                </a:cubicBezTo>
                <a:cubicBezTo>
                  <a:pt x="89492" y="78547"/>
                  <a:pt x="78528" y="89833"/>
                  <a:pt x="64750" y="90226"/>
                </a:cubicBezTo>
                <a:close/>
                <a:moveTo>
                  <a:pt x="247360" y="247373"/>
                </a:moveTo>
                <a:lnTo>
                  <a:pt x="204436" y="247373"/>
                </a:lnTo>
                <a:lnTo>
                  <a:pt x="204436" y="179712"/>
                </a:lnTo>
                <a:cubicBezTo>
                  <a:pt x="204436" y="163707"/>
                  <a:pt x="204436" y="143336"/>
                  <a:pt x="181882" y="143336"/>
                </a:cubicBezTo>
                <a:cubicBezTo>
                  <a:pt x="159329" y="143336"/>
                  <a:pt x="156419" y="160797"/>
                  <a:pt x="156419" y="178985"/>
                </a:cubicBezTo>
                <a:lnTo>
                  <a:pt x="156419" y="247373"/>
                </a:lnTo>
                <a:lnTo>
                  <a:pt x="113495" y="247373"/>
                </a:lnTo>
                <a:lnTo>
                  <a:pt x="113495" y="109142"/>
                </a:lnTo>
                <a:lnTo>
                  <a:pt x="154236" y="109142"/>
                </a:lnTo>
                <a:lnTo>
                  <a:pt x="154236" y="128058"/>
                </a:lnTo>
                <a:lnTo>
                  <a:pt x="154964" y="128058"/>
                </a:lnTo>
                <a:cubicBezTo>
                  <a:pt x="163314" y="113569"/>
                  <a:pt x="178994" y="104889"/>
                  <a:pt x="195705" y="105505"/>
                </a:cubicBezTo>
                <a:cubicBezTo>
                  <a:pt x="239357" y="105505"/>
                  <a:pt x="247360" y="133878"/>
                  <a:pt x="247360" y="171710"/>
                </a:cubicBezTo>
                <a:close/>
              </a:path>
            </a:pathLst>
          </a:custGeom>
          <a:solidFill>
            <a:srgbClr val="19294A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276B7D-816A-3181-8457-9A471CAD9D20}"/>
              </a:ext>
            </a:extLst>
          </p:cNvPr>
          <p:cNvGrpSpPr/>
          <p:nvPr/>
        </p:nvGrpSpPr>
        <p:grpSpPr bwMode="black">
          <a:xfrm>
            <a:off x="1490993" y="4778951"/>
            <a:ext cx="4332755" cy="1154675"/>
            <a:chOff x="124112" y="5863809"/>
            <a:chExt cx="4332755" cy="1154675"/>
          </a:xfrm>
          <a:solidFill>
            <a:schemeClr val="tx1">
              <a:lumMod val="85000"/>
              <a:lumOff val="15000"/>
            </a:schemeClr>
          </a:solidFill>
        </p:grpSpPr>
        <p:pic>
          <p:nvPicPr>
            <p:cNvPr id="44" name="Graphic 43" descr="Marker">
              <a:extLst>
                <a:ext uri="{FF2B5EF4-FFF2-40B4-BE49-F238E27FC236}">
                  <a16:creationId xmlns:a16="http://schemas.microsoft.com/office/drawing/2014/main" id="{21E36631-A563-49DF-E2BB-EC6B414D1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 bwMode="black">
            <a:xfrm>
              <a:off x="124112" y="5952123"/>
              <a:ext cx="829967" cy="82996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53AB05E-A27D-9A3A-58A3-235292477EBB}"/>
                </a:ext>
              </a:extLst>
            </p:cNvPr>
            <p:cNvSpPr txBox="1"/>
            <p:nvPr/>
          </p:nvSpPr>
          <p:spPr bwMode="black">
            <a:xfrm>
              <a:off x="904100" y="5863809"/>
              <a:ext cx="3552767" cy="11546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I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212, Maker Chamber V, </a:t>
              </a:r>
            </a:p>
            <a:p>
              <a:pPr algn="just">
                <a:lnSpc>
                  <a:spcPct val="150000"/>
                </a:lnSpc>
              </a:pPr>
              <a:r>
                <a:rPr lang="en-I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Nariman Point, Mumbai – 400021, India</a:t>
              </a:r>
              <a:endParaRPr lang="en-I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7F8670-0E4F-E00B-9BA9-6BE3CC028D8D}"/>
              </a:ext>
            </a:extLst>
          </p:cNvPr>
          <p:cNvGrpSpPr/>
          <p:nvPr/>
        </p:nvGrpSpPr>
        <p:grpSpPr>
          <a:xfrm>
            <a:off x="6738565" y="4861024"/>
            <a:ext cx="5879319" cy="829967"/>
            <a:chOff x="124112" y="5837825"/>
            <a:chExt cx="5879319" cy="829967"/>
          </a:xfrm>
        </p:grpSpPr>
        <p:pic>
          <p:nvPicPr>
            <p:cNvPr id="47" name="Graphic 46" descr="Marker">
              <a:extLst>
                <a:ext uri="{FF2B5EF4-FFF2-40B4-BE49-F238E27FC236}">
                  <a16:creationId xmlns:a16="http://schemas.microsoft.com/office/drawing/2014/main" id="{EC810C16-6B23-E2EA-D85E-2C8866C63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12" y="5837825"/>
              <a:ext cx="829967" cy="82996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884BB76-6C2E-FCA5-E862-759614ACC9A0}"/>
                </a:ext>
              </a:extLst>
            </p:cNvPr>
            <p:cNvSpPr txBox="1"/>
            <p:nvPr/>
          </p:nvSpPr>
          <p:spPr>
            <a:xfrm>
              <a:off x="932157" y="5923052"/>
              <a:ext cx="507127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I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B57F7B97-396E-0540-46F1-D35333A87B46}"/>
              </a:ext>
            </a:extLst>
          </p:cNvPr>
          <p:cNvSpPr txBox="1"/>
          <p:nvPr/>
        </p:nvSpPr>
        <p:spPr bwMode="black">
          <a:xfrm>
            <a:off x="7468869" y="4781635"/>
            <a:ext cx="3622464" cy="11546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-IN" sz="1600" u="sng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</a:t>
            </a:r>
            <a:r>
              <a:rPr lang="en-IN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floor, WeWork, Express Towers, Nariman Point, Mumbai – 400021, India</a:t>
            </a:r>
            <a:endParaRPr lang="en-IN" sz="1600" u="sng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83A8CD-2842-9549-B9C7-A30F61F352F2}"/>
              </a:ext>
            </a:extLst>
          </p:cNvPr>
          <p:cNvGrpSpPr/>
          <p:nvPr/>
        </p:nvGrpSpPr>
        <p:grpSpPr bwMode="black">
          <a:xfrm>
            <a:off x="4006714" y="3347076"/>
            <a:ext cx="4449587" cy="1243577"/>
            <a:chOff x="4119113" y="3617090"/>
            <a:chExt cx="4084151" cy="1243577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BCCE00D-C052-0766-0722-855A2F33E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4119113" y="3617090"/>
              <a:ext cx="4084151" cy="1018112"/>
            </a:xfrm>
            <a:prstGeom prst="rect">
              <a:avLst/>
            </a:prstGeom>
          </p:spPr>
        </p:pic>
        <p:sp>
          <p:nvSpPr>
            <p:cNvPr id="52" name="TextBox 51">
              <a:hlinkClick r:id="rId13"/>
              <a:extLst>
                <a:ext uri="{FF2B5EF4-FFF2-40B4-BE49-F238E27FC236}">
                  <a16:creationId xmlns:a16="http://schemas.microsoft.com/office/drawing/2014/main" id="{F531519D-F5C7-E4DC-991B-0A39F6F67184}"/>
                </a:ext>
              </a:extLst>
            </p:cNvPr>
            <p:cNvSpPr txBox="1"/>
            <p:nvPr/>
          </p:nvSpPr>
          <p:spPr bwMode="black">
            <a:xfrm>
              <a:off x="4711977" y="4460557"/>
              <a:ext cx="311125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2000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https://athenacredxpert.com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B2FB33B-79F1-D95A-0F84-840901CA26FD}"/>
              </a:ext>
            </a:extLst>
          </p:cNvPr>
          <p:cNvGrpSpPr/>
          <p:nvPr/>
        </p:nvGrpSpPr>
        <p:grpSpPr>
          <a:xfrm>
            <a:off x="5573228" y="6138050"/>
            <a:ext cx="2638890" cy="566725"/>
            <a:chOff x="4753263" y="6175553"/>
            <a:chExt cx="2638890" cy="566725"/>
          </a:xfrm>
        </p:grpSpPr>
        <p:pic>
          <p:nvPicPr>
            <p:cNvPr id="54" name="Picture 53">
              <a:hlinkClick r:id="rId14"/>
              <a:extLst>
                <a:ext uri="{FF2B5EF4-FFF2-40B4-BE49-F238E27FC236}">
                  <a16:creationId xmlns:a16="http://schemas.microsoft.com/office/drawing/2014/main" id="{47FD8011-882B-8C9B-FB27-26F3BCC58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4753263" y="6175553"/>
              <a:ext cx="566725" cy="566725"/>
            </a:xfrm>
            <a:prstGeom prst="rect">
              <a:avLst/>
            </a:prstGeom>
          </p:spPr>
        </p:pic>
        <p:pic>
          <p:nvPicPr>
            <p:cNvPr id="55" name="Picture 54">
              <a:hlinkClick r:id="rId17"/>
              <a:extLst>
                <a:ext uri="{FF2B5EF4-FFF2-40B4-BE49-F238E27FC236}">
                  <a16:creationId xmlns:a16="http://schemas.microsoft.com/office/drawing/2014/main" id="{0C56A8E7-7D45-65A4-6CF4-44276CA81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rcRect l="21454" t="12818" r="21262" b="12627"/>
            <a:stretch>
              <a:fillRect/>
            </a:stretch>
          </p:blipFill>
          <p:spPr>
            <a:xfrm>
              <a:off x="5484807" y="6224551"/>
              <a:ext cx="461452" cy="450783"/>
            </a:xfrm>
            <a:prstGeom prst="rect">
              <a:avLst/>
            </a:prstGeom>
          </p:spPr>
        </p:pic>
        <p:pic>
          <p:nvPicPr>
            <p:cNvPr id="56" name="Picture 55">
              <a:hlinkClick r:id="rId20"/>
              <a:extLst>
                <a:ext uri="{FF2B5EF4-FFF2-40B4-BE49-F238E27FC236}">
                  <a16:creationId xmlns:a16="http://schemas.microsoft.com/office/drawing/2014/main" id="{8623589B-A134-EEE4-7BFB-6C1E1D6EE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2"/>
                </a:ext>
              </a:extLst>
            </a:blip>
            <a:stretch>
              <a:fillRect/>
            </a:stretch>
          </p:blipFill>
          <p:spPr>
            <a:xfrm>
              <a:off x="6236217" y="6243601"/>
              <a:ext cx="401808" cy="401808"/>
            </a:xfrm>
            <a:prstGeom prst="rect">
              <a:avLst/>
            </a:prstGeom>
          </p:spPr>
        </p:pic>
        <p:pic>
          <p:nvPicPr>
            <p:cNvPr id="57" name="Graphic 56">
              <a:hlinkClick r:id="rId23"/>
              <a:extLst>
                <a:ext uri="{FF2B5EF4-FFF2-40B4-BE49-F238E27FC236}">
                  <a16:creationId xmlns:a16="http://schemas.microsoft.com/office/drawing/2014/main" id="{BF206840-5D9B-C1E2-C332-F45F461C0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  <a:ext uri="{837473B0-CC2E-450A-ABE3-18F120FF3D39}">
                  <a1611:picAttrSrcUrl xmlns:a1611="http://schemas.microsoft.com/office/drawing/2016/11/main" r:id="rId26"/>
                </a:ext>
              </a:extLst>
            </a:blip>
            <a:srcRect l="25388" t="30041" r="23542" b="20277"/>
            <a:stretch>
              <a:fillRect/>
            </a:stretch>
          </p:blipFill>
          <p:spPr>
            <a:xfrm>
              <a:off x="6914996" y="6201000"/>
              <a:ext cx="477157" cy="464188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83118866-BD7D-BBF8-5119-BDB7E125CACE}"/>
              </a:ext>
            </a:extLst>
          </p:cNvPr>
          <p:cNvSpPr txBox="1"/>
          <p:nvPr/>
        </p:nvSpPr>
        <p:spPr>
          <a:xfrm>
            <a:off x="4172193" y="6245827"/>
            <a:ext cx="1227708" cy="338554"/>
          </a:xfrm>
          <a:prstGeom prst="rect">
            <a:avLst/>
          </a:prstGeom>
          <a:solidFill>
            <a:srgbClr val="FA9F09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Reach us 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F7CAC1-FF3F-074B-7BDE-122D9523097F}"/>
              </a:ext>
            </a:extLst>
          </p:cNvPr>
          <p:cNvGrpSpPr/>
          <p:nvPr/>
        </p:nvGrpSpPr>
        <p:grpSpPr bwMode="gray">
          <a:xfrm>
            <a:off x="-19454" y="0"/>
            <a:ext cx="746760" cy="6858000"/>
            <a:chOff x="0" y="0"/>
            <a:chExt cx="74676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57A3C2-A8BC-AB1C-8E58-2942B57B161D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B96798-1804-669D-0700-952B0167A8B4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5686AF-4F2F-3BC4-FF64-EEE85447F035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2F19A1-AD49-2331-63EF-615FEABDBC2D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D7894B-9867-A89D-8FAD-49E1FD5D56B9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Contact Us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062AE23-3004-2473-655D-8A57D3C9F6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54" y="-51054"/>
            <a:ext cx="2849064" cy="7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50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9D6A688-BC00-52F5-620A-07006F162B02}"/>
              </a:ext>
            </a:extLst>
          </p:cNvPr>
          <p:cNvSpPr/>
          <p:nvPr/>
        </p:nvSpPr>
        <p:spPr>
          <a:xfrm>
            <a:off x="1913043" y="988455"/>
            <a:ext cx="8825343" cy="8636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91C252-CA43-5410-1445-5A51C0E4098F}"/>
              </a:ext>
            </a:extLst>
          </p:cNvPr>
          <p:cNvGrpSpPr/>
          <p:nvPr/>
        </p:nvGrpSpPr>
        <p:grpSpPr bwMode="gray">
          <a:xfrm>
            <a:off x="-19455" y="0"/>
            <a:ext cx="746760" cy="6858000"/>
            <a:chOff x="0" y="0"/>
            <a:chExt cx="74676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74C9C4-D1E9-70B7-B7AD-D1B5A64C6783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DE4C91-D139-112A-8EC5-7D65128E77F2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4A6279-E7E4-549C-6683-8C9EC37F6B9D}"/>
              </a:ext>
            </a:extLst>
          </p:cNvPr>
          <p:cNvGrpSpPr/>
          <p:nvPr/>
        </p:nvGrpSpPr>
        <p:grpSpPr>
          <a:xfrm>
            <a:off x="990600" y="183287"/>
            <a:ext cx="3877209" cy="461665"/>
            <a:chOff x="990600" y="183287"/>
            <a:chExt cx="3877209" cy="4616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ABE620-8588-952A-72D7-E8C8C4718CC1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9E7BFD-F228-84FE-FFA4-1774D63BE776}"/>
                </a:ext>
              </a:extLst>
            </p:cNvPr>
            <p:cNvSpPr txBox="1"/>
            <p:nvPr/>
          </p:nvSpPr>
          <p:spPr>
            <a:xfrm>
              <a:off x="1026600" y="183287"/>
              <a:ext cx="3841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India’s Silent Credit Crisis</a:t>
              </a:r>
              <a:endParaRPr lang="en-IN" sz="2400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FCF6F51-1C39-4142-C041-AE8E986F4639}"/>
              </a:ext>
            </a:extLst>
          </p:cNvPr>
          <p:cNvSpPr txBox="1"/>
          <p:nvPr/>
        </p:nvSpPr>
        <p:spPr>
          <a:xfrm>
            <a:off x="1913043" y="1095990"/>
            <a:ext cx="8825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Credit Scores are shaping financial futures, yet most Individuals are not aware of their score.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0BEEDEF-C33C-1972-B436-34171911A241}"/>
              </a:ext>
            </a:extLst>
          </p:cNvPr>
          <p:cNvSpPr/>
          <p:nvPr/>
        </p:nvSpPr>
        <p:spPr bwMode="gray">
          <a:xfrm>
            <a:off x="1493520" y="2805818"/>
            <a:ext cx="4038600" cy="1062072"/>
          </a:xfrm>
          <a:prstGeom prst="homePlate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79% of approved loans go to Individuals with a Credit Score of 750+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0EDD5F59-D169-05F2-FB5A-F2193BE3DFA8}"/>
              </a:ext>
            </a:extLst>
          </p:cNvPr>
          <p:cNvSpPr/>
          <p:nvPr/>
        </p:nvSpPr>
        <p:spPr bwMode="gray">
          <a:xfrm>
            <a:off x="1493520" y="3979297"/>
            <a:ext cx="4038600" cy="1090189"/>
          </a:xfrm>
          <a:prstGeom prst="homePlate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68% of Individuals do not know their Credit Score </a:t>
            </a:r>
            <a:endParaRPr lang="en-IN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71F3CD1D-4BFE-2EE5-4C20-41F205B7B933}"/>
              </a:ext>
            </a:extLst>
          </p:cNvPr>
          <p:cNvSpPr/>
          <p:nvPr/>
        </p:nvSpPr>
        <p:spPr bwMode="gray">
          <a:xfrm>
            <a:off x="1493520" y="5152778"/>
            <a:ext cx="4038600" cy="1090188"/>
          </a:xfrm>
          <a:prstGeom prst="homePlate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76% do not know the interest rate on their loans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A18E92F1-360E-85C0-B085-F931FC4120A9}"/>
              </a:ext>
            </a:extLst>
          </p:cNvPr>
          <p:cNvSpPr/>
          <p:nvPr/>
        </p:nvSpPr>
        <p:spPr bwMode="invGray">
          <a:xfrm flipH="1">
            <a:off x="7360920" y="2805818"/>
            <a:ext cx="4038600" cy="1062072"/>
          </a:xfrm>
          <a:prstGeom prst="homePlat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IN" sz="1600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Individuals with lower scores are excluded or charged a higher interest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5ABAA6D9-9C3E-4101-403F-C1D85E15268F}"/>
              </a:ext>
            </a:extLst>
          </p:cNvPr>
          <p:cNvSpPr/>
          <p:nvPr/>
        </p:nvSpPr>
        <p:spPr bwMode="invGray">
          <a:xfrm flipH="1">
            <a:off x="7360920" y="3979298"/>
            <a:ext cx="4038600" cy="1090188"/>
          </a:xfrm>
          <a:prstGeom prst="homePlat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Credit Scores continuously drop without the Individual knowing</a:t>
            </a:r>
            <a:endParaRPr lang="en-IN" sz="1600" dirty="0">
              <a:solidFill>
                <a:srgbClr val="19294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ACA15995-AC93-A2EB-25CD-8CA181408EE6}"/>
              </a:ext>
            </a:extLst>
          </p:cNvPr>
          <p:cNvSpPr/>
          <p:nvPr/>
        </p:nvSpPr>
        <p:spPr bwMode="invGray">
          <a:xfrm flipH="1">
            <a:off x="7360920" y="5152777"/>
            <a:ext cx="4038600" cy="1090189"/>
          </a:xfrm>
          <a:prstGeom prst="homePlat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Poor credit behavior goes completely unnoticed</a:t>
            </a:r>
            <a:endParaRPr lang="en-IN" sz="1600" dirty="0">
              <a:solidFill>
                <a:srgbClr val="19294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F5717-4F3C-3FA3-C7A3-0FFC7F0FDAA5}"/>
              </a:ext>
            </a:extLst>
          </p:cNvPr>
          <p:cNvSpPr txBox="1"/>
          <p:nvPr/>
        </p:nvSpPr>
        <p:spPr bwMode="gray">
          <a:xfrm>
            <a:off x="2148840" y="2316664"/>
            <a:ext cx="2309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  <a:buNone/>
            </a:pPr>
            <a:r>
              <a:rPr lang="en-IN" b="1" i="0" dirty="0">
                <a:solidFill>
                  <a:srgbClr val="19294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Current Reality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131E1F-2A90-1250-11E3-57E95E9803AC}"/>
              </a:ext>
            </a:extLst>
          </p:cNvPr>
          <p:cNvSpPr txBox="1"/>
          <p:nvPr/>
        </p:nvSpPr>
        <p:spPr bwMode="invGray">
          <a:xfrm>
            <a:off x="6480810" y="2322186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  <a:buNone/>
            </a:pPr>
            <a:r>
              <a:rPr lang="en-IN" b="1" i="0" dirty="0">
                <a:solidFill>
                  <a:srgbClr val="FA9F0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Hidden Impact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888A7B-C966-4194-B6B9-2795FB48C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62672" y="3867890"/>
            <a:ext cx="1167696" cy="1167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DA3DF4-0E97-72AC-344F-F8348D95CBFD}"/>
              </a:ext>
            </a:extLst>
          </p:cNvPr>
          <p:cNvSpPr txBox="1"/>
          <p:nvPr/>
        </p:nvSpPr>
        <p:spPr>
          <a:xfrm>
            <a:off x="1405838" y="6543908"/>
            <a:ext cx="63028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Source: ETBFSI, CIBIL Blog, Mirae Asset Finance</a:t>
            </a:r>
            <a:endParaRPr lang="en-IN" sz="1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6728AB-F094-DE80-BE56-A6677DC12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54" y="-51054"/>
            <a:ext cx="2849064" cy="7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17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credit cards&#10;&#10;AI-generated content may be incorrect.">
            <a:extLst>
              <a:ext uri="{FF2B5EF4-FFF2-40B4-BE49-F238E27FC236}">
                <a16:creationId xmlns:a16="http://schemas.microsoft.com/office/drawing/2014/main" id="{9CEC8493-0D6C-8FA0-E357-0CAE76CEA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07AB2-33E3-B47F-772F-6B046D1AED86}"/>
              </a:ext>
            </a:extLst>
          </p:cNvPr>
          <p:cNvSpPr/>
          <p:nvPr/>
        </p:nvSpPr>
        <p:spPr>
          <a:xfrm>
            <a:off x="-3" y="0"/>
            <a:ext cx="12192002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9000" dirty="0">
              <a:latin typeface="Arial Black" panose="020B0A04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7A8CB-B656-210E-AE87-84872E6EB26C}"/>
              </a:ext>
            </a:extLst>
          </p:cNvPr>
          <p:cNvSpPr/>
          <p:nvPr/>
        </p:nvSpPr>
        <p:spPr>
          <a:xfrm>
            <a:off x="812800" y="693057"/>
            <a:ext cx="10566400" cy="547188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DEE930-5F50-5804-AB86-46B86A2B704E}"/>
              </a:ext>
            </a:extLst>
          </p:cNvPr>
          <p:cNvSpPr/>
          <p:nvPr/>
        </p:nvSpPr>
        <p:spPr>
          <a:xfrm>
            <a:off x="-145143" y="0"/>
            <a:ext cx="1233714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75344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DE763-199F-A683-ED7D-7AF715D1A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AFBBDC2-4F58-9055-89A9-EA3CD2348B82}"/>
              </a:ext>
            </a:extLst>
          </p:cNvPr>
          <p:cNvSpPr/>
          <p:nvPr/>
        </p:nvSpPr>
        <p:spPr>
          <a:xfrm>
            <a:off x="1913043" y="988455"/>
            <a:ext cx="8825343" cy="8636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89EC06-FF62-CF1B-05EB-C84E00952FFD}"/>
              </a:ext>
            </a:extLst>
          </p:cNvPr>
          <p:cNvGrpSpPr/>
          <p:nvPr/>
        </p:nvGrpSpPr>
        <p:grpSpPr bwMode="gray">
          <a:xfrm>
            <a:off x="-19455" y="0"/>
            <a:ext cx="746760" cy="6858000"/>
            <a:chOff x="0" y="0"/>
            <a:chExt cx="74676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93FE1B-5FBD-BC85-2CE6-597300FC521C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9AEFE1-C8B5-39AF-4202-E7F946A28B80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54BEB9-C0A8-11C1-612A-3D54EB7C48C1}"/>
              </a:ext>
            </a:extLst>
          </p:cNvPr>
          <p:cNvGrpSpPr/>
          <p:nvPr/>
        </p:nvGrpSpPr>
        <p:grpSpPr>
          <a:xfrm>
            <a:off x="990600" y="183287"/>
            <a:ext cx="6462386" cy="461665"/>
            <a:chOff x="990600" y="183287"/>
            <a:chExt cx="6462386" cy="4616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582A0F-269C-E4DA-DB3C-F9215E42A38C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A7DF46-69D3-2CF9-FF18-4EF04DFC8AD5}"/>
                </a:ext>
              </a:extLst>
            </p:cNvPr>
            <p:cNvSpPr txBox="1"/>
            <p:nvPr/>
          </p:nvSpPr>
          <p:spPr>
            <a:xfrm>
              <a:off x="1026600" y="183287"/>
              <a:ext cx="64263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 Hidden Struggle of Non-Individuals</a:t>
              </a:r>
              <a:endParaRPr lang="en-IN" sz="2400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95D2480-931E-314A-E4EE-A097F6ACFC4C}"/>
              </a:ext>
            </a:extLst>
          </p:cNvPr>
          <p:cNvSpPr txBox="1"/>
          <p:nvPr/>
        </p:nvSpPr>
        <p:spPr>
          <a:xfrm>
            <a:off x="1845733" y="934430"/>
            <a:ext cx="8892653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Non-Individuals depend on credit for survival and growth. Most Non-Individuals are not aware that they have a Credit Report or a Credit Rank.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5A1E9E56-AC20-4FBC-425B-E3126211FFE6}"/>
              </a:ext>
            </a:extLst>
          </p:cNvPr>
          <p:cNvSpPr/>
          <p:nvPr/>
        </p:nvSpPr>
        <p:spPr bwMode="gray">
          <a:xfrm>
            <a:off x="1493520" y="2805818"/>
            <a:ext cx="4038600" cy="1062072"/>
          </a:xfrm>
          <a:prstGeom prst="homePlate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Non-Individual Credit Reports are rarely monitored</a:t>
            </a:r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85573AEC-55F7-FED9-52C0-8CEE5B3C5C86}"/>
              </a:ext>
            </a:extLst>
          </p:cNvPr>
          <p:cNvSpPr/>
          <p:nvPr/>
        </p:nvSpPr>
        <p:spPr bwMode="gray">
          <a:xfrm>
            <a:off x="1493520" y="3979298"/>
            <a:ext cx="4038600" cy="1056288"/>
          </a:xfrm>
          <a:prstGeom prst="homePlate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Most Non-Individuals are unaware of how their credit profile is evaluated</a:t>
            </a:r>
            <a:endParaRPr lang="en-IN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9862FE71-E774-9C03-A42D-62552D8EFBC1}"/>
              </a:ext>
            </a:extLst>
          </p:cNvPr>
          <p:cNvSpPr/>
          <p:nvPr/>
        </p:nvSpPr>
        <p:spPr bwMode="gray">
          <a:xfrm>
            <a:off x="1493520" y="5152778"/>
            <a:ext cx="4038600" cy="1056288"/>
          </a:xfrm>
          <a:prstGeom prst="homePlate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Weak credit health goes unchecked in daily operations</a:t>
            </a:r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5D51C956-5C1A-9AA5-FE09-65D8CEA8596B}"/>
              </a:ext>
            </a:extLst>
          </p:cNvPr>
          <p:cNvSpPr/>
          <p:nvPr/>
        </p:nvSpPr>
        <p:spPr bwMode="invGray">
          <a:xfrm flipH="1">
            <a:off x="7360920" y="2805818"/>
            <a:ext cx="4038600" cy="1062072"/>
          </a:xfrm>
          <a:prstGeom prst="homePlat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Errors or misreporting quietly damage credibility with lenders</a:t>
            </a:r>
            <a:endParaRPr lang="en-IN" sz="1600" dirty="0">
              <a:solidFill>
                <a:srgbClr val="19294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90BE8A60-6DAA-1FF8-45A6-7F30AC3B5B95}"/>
              </a:ext>
            </a:extLst>
          </p:cNvPr>
          <p:cNvSpPr/>
          <p:nvPr/>
        </p:nvSpPr>
        <p:spPr bwMode="invGray">
          <a:xfrm flipH="1">
            <a:off x="7360920" y="3979298"/>
            <a:ext cx="4038600" cy="1056288"/>
          </a:xfrm>
          <a:prstGeom prst="homePlat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They end up paying higher interest or losing out on cheaper funds</a:t>
            </a:r>
            <a:endParaRPr lang="en-IN" sz="1600" dirty="0">
              <a:solidFill>
                <a:srgbClr val="19294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1FD00B95-A4F6-B253-7945-E45BB08197BC}"/>
              </a:ext>
            </a:extLst>
          </p:cNvPr>
          <p:cNvSpPr/>
          <p:nvPr/>
        </p:nvSpPr>
        <p:spPr bwMode="invGray">
          <a:xfrm flipH="1">
            <a:off x="7360920" y="5152778"/>
            <a:ext cx="4038600" cy="1056288"/>
          </a:xfrm>
          <a:prstGeom prst="homePlat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Over time, this can block access to formal credit for survival and growth</a:t>
            </a:r>
            <a:endParaRPr lang="en-IN" sz="1600" dirty="0">
              <a:solidFill>
                <a:srgbClr val="19294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2B7BC0-1E72-29FE-B3AB-B7E8D1124987}"/>
              </a:ext>
            </a:extLst>
          </p:cNvPr>
          <p:cNvSpPr txBox="1"/>
          <p:nvPr/>
        </p:nvSpPr>
        <p:spPr bwMode="gray">
          <a:xfrm>
            <a:off x="2148840" y="2316664"/>
            <a:ext cx="2309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  <a:buNone/>
            </a:pPr>
            <a:r>
              <a:rPr lang="en-IN" b="1" i="0" dirty="0">
                <a:solidFill>
                  <a:srgbClr val="19294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Current Reality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1E4631-4202-D4D3-557B-E1405DFC32BC}"/>
              </a:ext>
            </a:extLst>
          </p:cNvPr>
          <p:cNvSpPr txBox="1"/>
          <p:nvPr/>
        </p:nvSpPr>
        <p:spPr bwMode="invGray">
          <a:xfrm>
            <a:off x="6480810" y="2322186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  <a:buNone/>
            </a:pPr>
            <a:r>
              <a:rPr lang="en-IN" b="1" i="0" dirty="0">
                <a:solidFill>
                  <a:srgbClr val="FA9F0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Hidden Impact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820DAF4-D115-1C3D-4998-9D1C8AAA6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62672" y="3867890"/>
            <a:ext cx="1167696" cy="11676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5C57A3-EE76-1381-6D29-C0F74EAA1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54" y="-51054"/>
            <a:ext cx="2849064" cy="7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69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C7C1AA5-C529-0DA8-EBF6-BDA123125E95}"/>
              </a:ext>
            </a:extLst>
          </p:cNvPr>
          <p:cNvSpPr/>
          <p:nvPr/>
        </p:nvSpPr>
        <p:spPr>
          <a:xfrm>
            <a:off x="1149635" y="2413434"/>
            <a:ext cx="108000" cy="108000"/>
          </a:xfrm>
          <a:prstGeom prst="ellipse">
            <a:avLst/>
          </a:prstGeom>
          <a:solidFill>
            <a:srgbClr val="FA9F09"/>
          </a:solidFill>
          <a:ln>
            <a:solidFill>
              <a:srgbClr val="FA9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EFEBC4-CDAE-11BA-979C-B9CC55741CC3}"/>
              </a:ext>
            </a:extLst>
          </p:cNvPr>
          <p:cNvSpPr/>
          <p:nvPr/>
        </p:nvSpPr>
        <p:spPr>
          <a:xfrm>
            <a:off x="1148296" y="3511351"/>
            <a:ext cx="108000" cy="108000"/>
          </a:xfrm>
          <a:prstGeom prst="ellipse">
            <a:avLst/>
          </a:prstGeom>
          <a:solidFill>
            <a:srgbClr val="FA9F09"/>
          </a:solidFill>
          <a:ln>
            <a:solidFill>
              <a:srgbClr val="FA9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20A7C8-57E0-4DFB-E85F-7F300B371A69}"/>
              </a:ext>
            </a:extLst>
          </p:cNvPr>
          <p:cNvSpPr txBox="1"/>
          <p:nvPr/>
        </p:nvSpPr>
        <p:spPr>
          <a:xfrm>
            <a:off x="853921" y="3248603"/>
            <a:ext cx="5551830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Limited access to affordable credit, affecting major life goals (home, education, marriage)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301F28-BABA-3B5A-D879-4E3708E490F6}"/>
              </a:ext>
            </a:extLst>
          </p:cNvPr>
          <p:cNvSpPr/>
          <p:nvPr/>
        </p:nvSpPr>
        <p:spPr>
          <a:xfrm>
            <a:off x="1148795" y="2941755"/>
            <a:ext cx="108000" cy="108000"/>
          </a:xfrm>
          <a:prstGeom prst="ellipse">
            <a:avLst/>
          </a:prstGeom>
          <a:solidFill>
            <a:srgbClr val="FA9F09"/>
          </a:solidFill>
          <a:ln>
            <a:solidFill>
              <a:srgbClr val="FA9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F34A48-F1A0-6597-D3F1-D10419E0DA82}"/>
              </a:ext>
            </a:extLst>
          </p:cNvPr>
          <p:cNvSpPr txBox="1"/>
          <p:nvPr/>
        </p:nvSpPr>
        <p:spPr>
          <a:xfrm>
            <a:off x="853920" y="2692722"/>
            <a:ext cx="5342651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800"/>
              </a:spcAft>
            </a:pPr>
            <a:r>
              <a:rPr lang="en-IN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Approvals with higher interest rates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12724C-2109-8A98-D8E5-65D37F847937}"/>
              </a:ext>
            </a:extLst>
          </p:cNvPr>
          <p:cNvGrpSpPr/>
          <p:nvPr/>
        </p:nvGrpSpPr>
        <p:grpSpPr bwMode="gray">
          <a:xfrm>
            <a:off x="-19455" y="0"/>
            <a:ext cx="746760" cy="6858000"/>
            <a:chOff x="0" y="0"/>
            <a:chExt cx="74676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42B8AA-C17B-55CA-15B2-C39154417268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9D0FCD-26B1-1DE8-912B-4EC7854C2887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12790E4-FEFE-4302-4099-8862EFC5D836}"/>
              </a:ext>
            </a:extLst>
          </p:cNvPr>
          <p:cNvSpPr/>
          <p:nvPr/>
        </p:nvSpPr>
        <p:spPr>
          <a:xfrm>
            <a:off x="990600" y="198120"/>
            <a:ext cx="46800" cy="432000"/>
          </a:xfrm>
          <a:prstGeom prst="rect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AF103B-B9E4-8BD0-544A-9254817E0279}"/>
              </a:ext>
            </a:extLst>
          </p:cNvPr>
          <p:cNvSpPr txBox="1"/>
          <p:nvPr/>
        </p:nvSpPr>
        <p:spPr>
          <a:xfrm>
            <a:off x="1026600" y="183287"/>
            <a:ext cx="688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b="1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Consequence of Low Credit Scores and Ranks</a:t>
            </a:r>
            <a:endParaRPr lang="en-IN" sz="2400" dirty="0">
              <a:solidFill>
                <a:srgbClr val="19294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BA79DED-5D2F-B16F-FFA7-27606EA5E4BB}"/>
              </a:ext>
            </a:extLst>
          </p:cNvPr>
          <p:cNvSpPr txBox="1"/>
          <p:nvPr/>
        </p:nvSpPr>
        <p:spPr>
          <a:xfrm>
            <a:off x="2384465" y="1663018"/>
            <a:ext cx="256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Individuals</a:t>
            </a:r>
            <a:endParaRPr lang="en-IN" dirty="0">
              <a:solidFill>
                <a:srgbClr val="19294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2C6DD2-3A7D-EF04-E2BD-5395C946F3DF}"/>
              </a:ext>
            </a:extLst>
          </p:cNvPr>
          <p:cNvSpPr txBox="1"/>
          <p:nvPr/>
        </p:nvSpPr>
        <p:spPr>
          <a:xfrm>
            <a:off x="1259788" y="2250835"/>
            <a:ext cx="3133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Loan or credit card rejections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B25D8BC-EDDD-EAE2-40A3-72AA3CD3171B}"/>
              </a:ext>
            </a:extLst>
          </p:cNvPr>
          <p:cNvSpPr/>
          <p:nvPr/>
        </p:nvSpPr>
        <p:spPr>
          <a:xfrm>
            <a:off x="6924312" y="2977600"/>
            <a:ext cx="108000" cy="108000"/>
          </a:xfrm>
          <a:prstGeom prst="ellipse">
            <a:avLst/>
          </a:prstGeom>
          <a:solidFill>
            <a:srgbClr val="19294A"/>
          </a:solidFill>
          <a:ln>
            <a:solidFill>
              <a:srgbClr val="1929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D3FD2BE-9051-73CC-1B54-FD0DA607D25D}"/>
              </a:ext>
            </a:extLst>
          </p:cNvPr>
          <p:cNvSpPr/>
          <p:nvPr/>
        </p:nvSpPr>
        <p:spPr>
          <a:xfrm>
            <a:off x="1144785" y="4422518"/>
            <a:ext cx="108000" cy="108000"/>
          </a:xfrm>
          <a:prstGeom prst="ellipse">
            <a:avLst/>
          </a:prstGeom>
          <a:solidFill>
            <a:srgbClr val="FA9F09"/>
          </a:solidFill>
          <a:ln>
            <a:solidFill>
              <a:srgbClr val="FA9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364B2D-D3B9-DA4A-5430-A7CCEBF1BBCC}"/>
              </a:ext>
            </a:extLst>
          </p:cNvPr>
          <p:cNvSpPr txBox="1"/>
          <p:nvPr/>
        </p:nvSpPr>
        <p:spPr>
          <a:xfrm>
            <a:off x="1338564" y="4174496"/>
            <a:ext cx="5047935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Job opportunities lost due to employer credit checks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2FC0E23-7A4E-23A9-00E2-951232962BF7}"/>
              </a:ext>
            </a:extLst>
          </p:cNvPr>
          <p:cNvSpPr/>
          <p:nvPr/>
        </p:nvSpPr>
        <p:spPr>
          <a:xfrm>
            <a:off x="1146609" y="5341131"/>
            <a:ext cx="108000" cy="108000"/>
          </a:xfrm>
          <a:prstGeom prst="ellipse">
            <a:avLst/>
          </a:prstGeom>
          <a:solidFill>
            <a:srgbClr val="FA9F09"/>
          </a:solidFill>
          <a:ln>
            <a:solidFill>
              <a:srgbClr val="FA9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E843E5-B0E6-9AAA-6B57-BE052174A536}"/>
              </a:ext>
            </a:extLst>
          </p:cNvPr>
          <p:cNvSpPr txBox="1"/>
          <p:nvPr/>
        </p:nvSpPr>
        <p:spPr>
          <a:xfrm>
            <a:off x="1301259" y="5158882"/>
            <a:ext cx="276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Increased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financial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stress 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75DE00-0F9A-4C84-8285-3B56B0A9F9AD}"/>
              </a:ext>
            </a:extLst>
          </p:cNvPr>
          <p:cNvSpPr txBox="1"/>
          <p:nvPr/>
        </p:nvSpPr>
        <p:spPr>
          <a:xfrm>
            <a:off x="6700126" y="2728439"/>
            <a:ext cx="5150258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800"/>
              </a:spcAft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Reduced credit limits on working capital loans and overdraft facilities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8EB03E-6D07-9D14-3AEC-44476438C6F9}"/>
              </a:ext>
            </a:extLst>
          </p:cNvPr>
          <p:cNvSpPr/>
          <p:nvPr/>
        </p:nvSpPr>
        <p:spPr>
          <a:xfrm>
            <a:off x="6934649" y="3888054"/>
            <a:ext cx="108000" cy="108000"/>
          </a:xfrm>
          <a:prstGeom prst="ellipse">
            <a:avLst/>
          </a:prstGeom>
          <a:solidFill>
            <a:srgbClr val="19294A"/>
          </a:solidFill>
          <a:ln>
            <a:solidFill>
              <a:srgbClr val="1929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D394042-3482-6589-0A59-A26F2ED00CF3}"/>
              </a:ext>
            </a:extLst>
          </p:cNvPr>
          <p:cNvSpPr/>
          <p:nvPr/>
        </p:nvSpPr>
        <p:spPr>
          <a:xfrm>
            <a:off x="6924312" y="2402548"/>
            <a:ext cx="108000" cy="108000"/>
          </a:xfrm>
          <a:prstGeom prst="ellipse">
            <a:avLst/>
          </a:prstGeom>
          <a:solidFill>
            <a:srgbClr val="19294A"/>
          </a:solidFill>
          <a:ln>
            <a:solidFill>
              <a:srgbClr val="1929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FED785-EA01-E640-0806-C6A5AB884A2D}"/>
              </a:ext>
            </a:extLst>
          </p:cNvPr>
          <p:cNvSpPr txBox="1"/>
          <p:nvPr/>
        </p:nvSpPr>
        <p:spPr>
          <a:xfrm>
            <a:off x="7161196" y="2250835"/>
            <a:ext cx="2584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Higher borrowing costs </a:t>
            </a:r>
          </a:p>
          <a:p>
            <a:pPr algn="just"/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13B6265-379F-316A-155D-7A21CC5DE1E6}"/>
              </a:ext>
            </a:extLst>
          </p:cNvPr>
          <p:cNvSpPr/>
          <p:nvPr/>
        </p:nvSpPr>
        <p:spPr>
          <a:xfrm>
            <a:off x="6938712" y="4791109"/>
            <a:ext cx="108000" cy="108000"/>
          </a:xfrm>
          <a:prstGeom prst="ellipse">
            <a:avLst/>
          </a:prstGeom>
          <a:solidFill>
            <a:srgbClr val="19294A"/>
          </a:solidFill>
          <a:ln>
            <a:solidFill>
              <a:srgbClr val="1929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0A38FD-BCC6-AA81-66B7-90D72F16C54A}"/>
              </a:ext>
            </a:extLst>
          </p:cNvPr>
          <p:cNvSpPr txBox="1"/>
          <p:nvPr/>
        </p:nvSpPr>
        <p:spPr>
          <a:xfrm>
            <a:off x="6724840" y="4585568"/>
            <a:ext cx="5125544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Cash flow constraints slowing business </a:t>
            </a: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expansion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FE27DB6-9D03-38A6-EFA6-A88C861B332E}"/>
              </a:ext>
            </a:extLst>
          </p:cNvPr>
          <p:cNvSpPr/>
          <p:nvPr/>
        </p:nvSpPr>
        <p:spPr>
          <a:xfrm>
            <a:off x="6938712" y="5712772"/>
            <a:ext cx="108000" cy="108000"/>
          </a:xfrm>
          <a:prstGeom prst="ellipse">
            <a:avLst/>
          </a:prstGeom>
          <a:solidFill>
            <a:srgbClr val="19294A"/>
          </a:solidFill>
          <a:ln>
            <a:solidFill>
              <a:srgbClr val="1929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A5AE2D-82D1-8667-EFDB-B553EB750410}"/>
              </a:ext>
            </a:extLst>
          </p:cNvPr>
          <p:cNvSpPr txBox="1"/>
          <p:nvPr/>
        </p:nvSpPr>
        <p:spPr>
          <a:xfrm>
            <a:off x="7161194" y="5501782"/>
            <a:ext cx="4689190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Disqualification for tenders or contracts requiring strong credit standing</a:t>
            </a:r>
          </a:p>
        </p:txBody>
      </p:sp>
      <p:pic>
        <p:nvPicPr>
          <p:cNvPr id="52" name="Graphic 51" descr="Users">
            <a:extLst>
              <a:ext uri="{FF2B5EF4-FFF2-40B4-BE49-F238E27FC236}">
                <a16:creationId xmlns:a16="http://schemas.microsoft.com/office/drawing/2014/main" id="{903C6066-D30B-1566-7FB5-7B13EA153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2181" y="820229"/>
            <a:ext cx="966297" cy="966297"/>
          </a:xfrm>
          <a:prstGeom prst="rect">
            <a:avLst/>
          </a:prstGeom>
        </p:spPr>
      </p:pic>
      <p:pic>
        <p:nvPicPr>
          <p:cNvPr id="55" name="Graphic 54" descr="City">
            <a:extLst>
              <a:ext uri="{FF2B5EF4-FFF2-40B4-BE49-F238E27FC236}">
                <a16:creationId xmlns:a16="http://schemas.microsoft.com/office/drawing/2014/main" id="{817373C4-8383-ED0E-21FC-2349654B6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4042" y="780569"/>
            <a:ext cx="964800" cy="9648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47A5DAC4-4C29-7AA5-FA49-83CD1C8F0348}"/>
              </a:ext>
            </a:extLst>
          </p:cNvPr>
          <p:cNvSpPr txBox="1"/>
          <p:nvPr/>
        </p:nvSpPr>
        <p:spPr>
          <a:xfrm>
            <a:off x="8276840" y="1663018"/>
            <a:ext cx="231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Non-Individuals</a:t>
            </a:r>
            <a:endParaRPr lang="en-IN" dirty="0">
              <a:solidFill>
                <a:srgbClr val="19294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8BD481D-4603-3019-F824-FF41611E914B}"/>
              </a:ext>
            </a:extLst>
          </p:cNvPr>
          <p:cNvSpPr/>
          <p:nvPr/>
        </p:nvSpPr>
        <p:spPr>
          <a:xfrm>
            <a:off x="6542436" y="832757"/>
            <a:ext cx="45719" cy="57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9433EA-0F61-B7B2-B326-7462CC0056AA}"/>
              </a:ext>
            </a:extLst>
          </p:cNvPr>
          <p:cNvSpPr txBox="1"/>
          <p:nvPr/>
        </p:nvSpPr>
        <p:spPr>
          <a:xfrm>
            <a:off x="6724840" y="3650251"/>
            <a:ext cx="5125544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800"/>
              </a:spcAft>
            </a:pPr>
            <a:r>
              <a:rPr lang="en-IN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Increased demand for collateral and personal guarantee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99B07A-3049-B63B-278E-49558C2DAC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54" y="-51054"/>
            <a:ext cx="2849064" cy="7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96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27A24-F5DF-1107-B2ED-3A25D3DE6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2BED246-FFC4-7564-140F-7FE92D84879D}"/>
              </a:ext>
            </a:extLst>
          </p:cNvPr>
          <p:cNvSpPr/>
          <p:nvPr/>
        </p:nvSpPr>
        <p:spPr>
          <a:xfrm>
            <a:off x="1913043" y="988455"/>
            <a:ext cx="8825343" cy="8636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190DD2-EFAC-F33F-16CA-B2B882F70E6B}"/>
              </a:ext>
            </a:extLst>
          </p:cNvPr>
          <p:cNvGrpSpPr/>
          <p:nvPr/>
        </p:nvGrpSpPr>
        <p:grpSpPr bwMode="gray">
          <a:xfrm>
            <a:off x="-19455" y="0"/>
            <a:ext cx="746760" cy="6858000"/>
            <a:chOff x="0" y="0"/>
            <a:chExt cx="74676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DD93D4-F5D8-94CB-8D14-F7521A1862E8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8AC836-5C4F-7711-86A2-90991267C2CD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F868F4-A566-7C33-85A8-0A5DB6404068}"/>
              </a:ext>
            </a:extLst>
          </p:cNvPr>
          <p:cNvGrpSpPr/>
          <p:nvPr/>
        </p:nvGrpSpPr>
        <p:grpSpPr>
          <a:xfrm>
            <a:off x="990600" y="183287"/>
            <a:ext cx="6462386" cy="461665"/>
            <a:chOff x="990600" y="183287"/>
            <a:chExt cx="6462386" cy="4616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7D261-DC89-A6A2-9998-3B4459DE3DE7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C5F7C0-A0EF-1C10-2B93-99708525B510}"/>
                </a:ext>
              </a:extLst>
            </p:cNvPr>
            <p:cNvSpPr txBox="1"/>
            <p:nvPr/>
          </p:nvSpPr>
          <p:spPr>
            <a:xfrm>
              <a:off x="1026600" y="183287"/>
              <a:ext cx="64263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Why Lenders Lose Eligible Customers?</a:t>
              </a:r>
              <a:endParaRPr lang="en-IN" sz="2400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C501E92-BB7E-78EE-697F-3246A5BA604E}"/>
              </a:ext>
            </a:extLst>
          </p:cNvPr>
          <p:cNvSpPr txBox="1"/>
          <p:nvPr/>
        </p:nvSpPr>
        <p:spPr>
          <a:xfrm>
            <a:off x="1845733" y="934430"/>
            <a:ext cx="8892653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Most customers walk in unprepared with unresolved credit issues causing lenders to reject customers who could have been approved with the right guidance.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637C22C-48BD-D0A3-F977-3C1F8D3AF005}"/>
              </a:ext>
            </a:extLst>
          </p:cNvPr>
          <p:cNvSpPr/>
          <p:nvPr/>
        </p:nvSpPr>
        <p:spPr bwMode="gray">
          <a:xfrm>
            <a:off x="1493520" y="2805818"/>
            <a:ext cx="4038600" cy="1062072"/>
          </a:xfrm>
          <a:prstGeom prst="homePlate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 large segment of customers are denied credit solely because their Credit Scores are low</a:t>
            </a:r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24272B3-936F-3A93-B2D5-02E9697AC7C6}"/>
              </a:ext>
            </a:extLst>
          </p:cNvPr>
          <p:cNvSpPr/>
          <p:nvPr/>
        </p:nvSpPr>
        <p:spPr bwMode="gray">
          <a:xfrm>
            <a:off x="1493520" y="3979298"/>
            <a:ext cx="4038600" cy="1056288"/>
          </a:xfrm>
          <a:prstGeom prst="homePlate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Customers are unaware, unprepared and often apply with unresolved credit issues</a:t>
            </a:r>
            <a:endParaRPr lang="en-IN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3F10C3D0-FC5A-7270-6A2C-5A43C2518931}"/>
              </a:ext>
            </a:extLst>
          </p:cNvPr>
          <p:cNvSpPr/>
          <p:nvPr/>
        </p:nvSpPr>
        <p:spPr bwMode="gray">
          <a:xfrm>
            <a:off x="1493520" y="5152778"/>
            <a:ext cx="4038600" cy="1056288"/>
          </a:xfrm>
          <a:prstGeom prst="homePlate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Rejected customers move to lenders with higher risk appetite</a:t>
            </a:r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3754A4C4-DA4C-FAFA-97D4-90C9ED44B971}"/>
              </a:ext>
            </a:extLst>
          </p:cNvPr>
          <p:cNvSpPr/>
          <p:nvPr/>
        </p:nvSpPr>
        <p:spPr bwMode="invGray">
          <a:xfrm flipH="1">
            <a:off x="7360920" y="2805818"/>
            <a:ext cx="4038600" cy="1062072"/>
          </a:xfrm>
          <a:prstGeom prst="homePlat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Lenders lose good customers whose scores could be improved with the right guidance</a:t>
            </a:r>
            <a:endParaRPr lang="en-IN" sz="1600" dirty="0">
              <a:solidFill>
                <a:srgbClr val="19294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42B10605-5EC2-471A-9DDF-B714001BA644}"/>
              </a:ext>
            </a:extLst>
          </p:cNvPr>
          <p:cNvSpPr/>
          <p:nvPr/>
        </p:nvSpPr>
        <p:spPr bwMode="invGray">
          <a:xfrm flipH="1">
            <a:off x="7360920" y="3979298"/>
            <a:ext cx="4038600" cy="1056288"/>
          </a:xfrm>
          <a:prstGeom prst="homePlat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Lenders spend time on cases that end up rejected, increasing TAT and lowering productivity</a:t>
            </a:r>
            <a:endParaRPr lang="en-IN" sz="1600" dirty="0">
              <a:solidFill>
                <a:srgbClr val="19294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9B918CF7-A364-A526-F946-D4DFFF219623}"/>
              </a:ext>
            </a:extLst>
          </p:cNvPr>
          <p:cNvSpPr/>
          <p:nvPr/>
        </p:nvSpPr>
        <p:spPr bwMode="invGray">
          <a:xfrm flipH="1">
            <a:off x="7360920" y="5152778"/>
            <a:ext cx="4038600" cy="1056288"/>
          </a:xfrm>
          <a:prstGeom prst="homePlat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Lenders lose potential customers to competitors and miss long-term retention opportunities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19D041-2C00-5772-BD1F-282A68B55C24}"/>
              </a:ext>
            </a:extLst>
          </p:cNvPr>
          <p:cNvSpPr txBox="1"/>
          <p:nvPr/>
        </p:nvSpPr>
        <p:spPr bwMode="gray">
          <a:xfrm>
            <a:off x="2148840" y="2316664"/>
            <a:ext cx="2309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  <a:buNone/>
            </a:pPr>
            <a:r>
              <a:rPr lang="en-IN" b="1" i="0" dirty="0">
                <a:solidFill>
                  <a:srgbClr val="19294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Current Reality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E611A7-4D83-B40A-4552-B344A20C835C}"/>
              </a:ext>
            </a:extLst>
          </p:cNvPr>
          <p:cNvSpPr txBox="1"/>
          <p:nvPr/>
        </p:nvSpPr>
        <p:spPr bwMode="invGray">
          <a:xfrm>
            <a:off x="6480810" y="2322186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  <a:buNone/>
            </a:pPr>
            <a:r>
              <a:rPr lang="en-IN" b="1" i="0" dirty="0">
                <a:solidFill>
                  <a:srgbClr val="FA9F0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Hidden Impact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6062E5-8642-E31A-9DC2-5F49D1A41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62672" y="3867890"/>
            <a:ext cx="1167696" cy="11676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2A6011-13B2-4E0D-0303-671C9391A5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54" y="-51054"/>
            <a:ext cx="2849064" cy="7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76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CDCFFF59-2946-F7F3-8DE8-EADBD7DD79DA}"/>
              </a:ext>
            </a:extLst>
          </p:cNvPr>
          <p:cNvSpPr/>
          <p:nvPr/>
        </p:nvSpPr>
        <p:spPr>
          <a:xfrm>
            <a:off x="1913043" y="988455"/>
            <a:ext cx="8825343" cy="8636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A8A57D-5EFD-98C1-712D-80335528990D}"/>
              </a:ext>
            </a:extLst>
          </p:cNvPr>
          <p:cNvGrpSpPr/>
          <p:nvPr/>
        </p:nvGrpSpPr>
        <p:grpSpPr bwMode="gray">
          <a:xfrm>
            <a:off x="-19455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D8F56B-99A0-B30B-B7C8-4A13402D23D1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CF84DD-3CEC-A42A-C8B2-C91FBBAB55A0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61F9ABD-4A13-FEB5-5ABC-B3437C6C1377}"/>
              </a:ext>
            </a:extLst>
          </p:cNvPr>
          <p:cNvGrpSpPr/>
          <p:nvPr/>
        </p:nvGrpSpPr>
        <p:grpSpPr>
          <a:xfrm>
            <a:off x="990600" y="183287"/>
            <a:ext cx="3877209" cy="461665"/>
            <a:chOff x="990600" y="183287"/>
            <a:chExt cx="3877209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9591EA-07F3-5DA8-5476-26B359D92AE6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F92348-C57D-D522-1251-E0262B0C14AD}"/>
                </a:ext>
              </a:extLst>
            </p:cNvPr>
            <p:cNvSpPr txBox="1"/>
            <p:nvPr/>
          </p:nvSpPr>
          <p:spPr>
            <a:xfrm>
              <a:off x="1026600" y="183287"/>
              <a:ext cx="3841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 Vicious Cycle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F409985-CF32-2058-CAFA-992D9D2723CB}"/>
              </a:ext>
            </a:extLst>
          </p:cNvPr>
          <p:cNvSpPr txBox="1"/>
          <p:nvPr/>
        </p:nvSpPr>
        <p:spPr>
          <a:xfrm>
            <a:off x="1913043" y="953507"/>
            <a:ext cx="8825343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Low Credit Scores / Ranks set off a vicious cycle, for Individuals and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en-IN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on-Individuals alike, that keeps worsening over time.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B503079-3352-EFCE-16AD-00A328F6407C}"/>
              </a:ext>
            </a:extLst>
          </p:cNvPr>
          <p:cNvGrpSpPr/>
          <p:nvPr/>
        </p:nvGrpSpPr>
        <p:grpSpPr bwMode="gray">
          <a:xfrm>
            <a:off x="2242160" y="2041010"/>
            <a:ext cx="8229600" cy="4527818"/>
            <a:chOff x="3155519" y="2102881"/>
            <a:chExt cx="7487655" cy="452781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2037F56-C5B1-6214-F02D-EE90D649423D}"/>
                </a:ext>
              </a:extLst>
            </p:cNvPr>
            <p:cNvGrpSpPr/>
            <p:nvPr/>
          </p:nvGrpSpPr>
          <p:grpSpPr bwMode="gray">
            <a:xfrm>
              <a:off x="4526721" y="2504864"/>
              <a:ext cx="4067468" cy="3730694"/>
              <a:chOff x="4410609" y="1951910"/>
              <a:chExt cx="4067468" cy="373069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1132E6D-061B-FF52-BFD6-7CBC728C70A7}"/>
                  </a:ext>
                </a:extLst>
              </p:cNvPr>
              <p:cNvSpPr/>
              <p:nvPr/>
            </p:nvSpPr>
            <p:spPr bwMode="gray">
              <a:xfrm>
                <a:off x="5708893" y="3031622"/>
                <a:ext cx="1517055" cy="1475901"/>
              </a:xfrm>
              <a:prstGeom prst="ellipse">
                <a:avLst/>
              </a:prstGeom>
              <a:solidFill>
                <a:srgbClr val="FA9F09"/>
              </a:solidFill>
              <a:ln>
                <a:solidFill>
                  <a:srgbClr val="FA9F0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Low Credit Score /  Rank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94C469A-5935-B4E4-4D5B-8EEEDCB2578E}"/>
                  </a:ext>
                </a:extLst>
              </p:cNvPr>
              <p:cNvSpPr/>
              <p:nvPr/>
            </p:nvSpPr>
            <p:spPr bwMode="gray">
              <a:xfrm>
                <a:off x="5987143" y="1951910"/>
                <a:ext cx="914400" cy="914400"/>
              </a:xfrm>
              <a:prstGeom prst="ellipse">
                <a:avLst/>
              </a:prstGeom>
              <a:solidFill>
                <a:srgbClr val="19294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56AA233-F745-6FC1-F316-5BB74817236E}"/>
                  </a:ext>
                </a:extLst>
              </p:cNvPr>
              <p:cNvSpPr/>
              <p:nvPr/>
            </p:nvSpPr>
            <p:spPr bwMode="gray">
              <a:xfrm>
                <a:off x="5987143" y="4768204"/>
                <a:ext cx="914400" cy="914400"/>
              </a:xfrm>
              <a:prstGeom prst="ellipse">
                <a:avLst/>
              </a:prstGeom>
              <a:solidFill>
                <a:srgbClr val="19294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6FFD279-395D-069B-AC82-519404141AFE}"/>
                  </a:ext>
                </a:extLst>
              </p:cNvPr>
              <p:cNvSpPr/>
              <p:nvPr/>
            </p:nvSpPr>
            <p:spPr bwMode="gray">
              <a:xfrm>
                <a:off x="4410609" y="3360057"/>
                <a:ext cx="914400" cy="914400"/>
              </a:xfrm>
              <a:prstGeom prst="ellipse">
                <a:avLst/>
              </a:prstGeom>
              <a:solidFill>
                <a:srgbClr val="19294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2372CA2-1D82-9B63-A639-06FE3B413E33}"/>
                  </a:ext>
                </a:extLst>
              </p:cNvPr>
              <p:cNvSpPr/>
              <p:nvPr/>
            </p:nvSpPr>
            <p:spPr bwMode="gray">
              <a:xfrm>
                <a:off x="7563677" y="3360057"/>
                <a:ext cx="914400" cy="914400"/>
              </a:xfrm>
              <a:prstGeom prst="ellipse">
                <a:avLst/>
              </a:prstGeom>
              <a:solidFill>
                <a:srgbClr val="19294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D8E0AC4-0126-8ADE-C8E0-D07E88E86A81}"/>
                  </a:ext>
                </a:extLst>
              </p:cNvPr>
              <p:cNvSpPr/>
              <p:nvPr/>
            </p:nvSpPr>
            <p:spPr bwMode="gray">
              <a:xfrm>
                <a:off x="4867809" y="2307770"/>
                <a:ext cx="3206683" cy="307069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" name="Right Triangle 24">
                <a:extLst>
                  <a:ext uri="{FF2B5EF4-FFF2-40B4-BE49-F238E27FC236}">
                    <a16:creationId xmlns:a16="http://schemas.microsoft.com/office/drawing/2014/main" id="{4BCEBFEC-7FDB-A002-7153-356826349642}"/>
                  </a:ext>
                </a:extLst>
              </p:cNvPr>
              <p:cNvSpPr/>
              <p:nvPr/>
            </p:nvSpPr>
            <p:spPr bwMode="gray">
              <a:xfrm rot="15793042">
                <a:off x="7467293" y="2619505"/>
                <a:ext cx="173718" cy="169505"/>
              </a:xfrm>
              <a:prstGeom prst="rtTriangle">
                <a:avLst/>
              </a:prstGeom>
              <a:solidFill>
                <a:srgbClr val="19294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C14D916A-5E52-F40A-7158-7E00CD8EA640}"/>
                  </a:ext>
                </a:extLst>
              </p:cNvPr>
              <p:cNvSpPr/>
              <p:nvPr/>
            </p:nvSpPr>
            <p:spPr bwMode="gray">
              <a:xfrm>
                <a:off x="7569930" y="4797837"/>
                <a:ext cx="173718" cy="169505"/>
              </a:xfrm>
              <a:prstGeom prst="rtTriangle">
                <a:avLst/>
              </a:prstGeom>
              <a:solidFill>
                <a:srgbClr val="19294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74E00E04-670D-F7A9-1245-844368AE4527}"/>
                  </a:ext>
                </a:extLst>
              </p:cNvPr>
              <p:cNvSpPr/>
              <p:nvPr/>
            </p:nvSpPr>
            <p:spPr bwMode="gray">
              <a:xfrm rot="5400000">
                <a:off x="5196551" y="4785311"/>
                <a:ext cx="173718" cy="169505"/>
              </a:xfrm>
              <a:prstGeom prst="rtTriangle">
                <a:avLst/>
              </a:prstGeom>
              <a:solidFill>
                <a:srgbClr val="19294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BF30A42E-853A-F243-4967-3C097FC91ECD}"/>
                  </a:ext>
                </a:extLst>
              </p:cNvPr>
              <p:cNvSpPr/>
              <p:nvPr/>
            </p:nvSpPr>
            <p:spPr bwMode="gray">
              <a:xfrm rot="10800000">
                <a:off x="5215186" y="2704258"/>
                <a:ext cx="173718" cy="169505"/>
              </a:xfrm>
              <a:prstGeom prst="rtTriangle">
                <a:avLst/>
              </a:prstGeom>
              <a:solidFill>
                <a:srgbClr val="19294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30" name="Graphic 29" descr="Document">
                <a:extLst>
                  <a:ext uri="{FF2B5EF4-FFF2-40B4-BE49-F238E27FC236}">
                    <a16:creationId xmlns:a16="http://schemas.microsoft.com/office/drawing/2014/main" id="{A00BAF35-158A-EC2C-D475-B0F2228EE5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 bwMode="gray">
              <a:xfrm>
                <a:off x="6234876" y="2175110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34" name="Graphic 33" descr="Money">
                <a:extLst>
                  <a:ext uri="{FF2B5EF4-FFF2-40B4-BE49-F238E27FC236}">
                    <a16:creationId xmlns:a16="http://schemas.microsoft.com/office/drawing/2014/main" id="{7B66D07A-6588-A913-183F-04E8CC2D59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 bwMode="gray">
              <a:xfrm>
                <a:off x="7777993" y="3534777"/>
                <a:ext cx="504000" cy="504000"/>
              </a:xfrm>
              <a:prstGeom prst="rect">
                <a:avLst/>
              </a:prstGeom>
            </p:spPr>
          </p:pic>
          <p:pic>
            <p:nvPicPr>
              <p:cNvPr id="36" name="Graphic 35" descr="Warning">
                <a:extLst>
                  <a:ext uri="{FF2B5EF4-FFF2-40B4-BE49-F238E27FC236}">
                    <a16:creationId xmlns:a16="http://schemas.microsoft.com/office/drawing/2014/main" id="{E2700F3D-47EA-33AA-3947-2691E146EE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 bwMode="gray">
              <a:xfrm>
                <a:off x="6216306" y="4978617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38" name="Graphic 37" descr="Siren">
                <a:extLst>
                  <a:ext uri="{FF2B5EF4-FFF2-40B4-BE49-F238E27FC236}">
                    <a16:creationId xmlns:a16="http://schemas.microsoft.com/office/drawing/2014/main" id="{C22C9684-3694-EF31-15AB-209E65B37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 bwMode="gray">
              <a:xfrm>
                <a:off x="4599983" y="3550017"/>
                <a:ext cx="468000" cy="468000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5C168A8-AE59-009F-DEE2-15E54124DBC9}"/>
                </a:ext>
              </a:extLst>
            </p:cNvPr>
            <p:cNvSpPr txBox="1"/>
            <p:nvPr/>
          </p:nvSpPr>
          <p:spPr bwMode="gray">
            <a:xfrm>
              <a:off x="5221930" y="2102881"/>
              <a:ext cx="28911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800" b="1" dirty="0">
                  <a:solidFill>
                    <a:srgbClr val="19294A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Loan Application Rejection </a:t>
              </a:r>
              <a:endParaRPr lang="en-IN" b="1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B82088-36A3-EE4E-89B2-975A00B8D0F5}"/>
                </a:ext>
              </a:extLst>
            </p:cNvPr>
            <p:cNvSpPr txBox="1"/>
            <p:nvPr/>
          </p:nvSpPr>
          <p:spPr bwMode="gray">
            <a:xfrm>
              <a:off x="8810631" y="4004289"/>
              <a:ext cx="18325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800" b="1" dirty="0">
                  <a:solidFill>
                    <a:srgbClr val="19294A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Reduced Access to Funds </a:t>
              </a:r>
              <a:endParaRPr lang="en-IN" b="1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371547-E307-D1CF-CD4A-E8BD49C4568F}"/>
                </a:ext>
              </a:extLst>
            </p:cNvPr>
            <p:cNvSpPr txBox="1"/>
            <p:nvPr/>
          </p:nvSpPr>
          <p:spPr bwMode="gray">
            <a:xfrm>
              <a:off x="5879024" y="6261367"/>
              <a:ext cx="17196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800" b="1" dirty="0">
                  <a:solidFill>
                    <a:srgbClr val="19294A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Credit Stress </a:t>
              </a:r>
              <a:endParaRPr lang="en-IN" b="1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41D92D9-0E2B-E4D3-4077-1F70CFB9A276}"/>
                </a:ext>
              </a:extLst>
            </p:cNvPr>
            <p:cNvSpPr txBox="1"/>
            <p:nvPr/>
          </p:nvSpPr>
          <p:spPr bwMode="gray">
            <a:xfrm>
              <a:off x="3155519" y="4000049"/>
              <a:ext cx="13213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800" b="1" dirty="0">
                  <a:solidFill>
                    <a:srgbClr val="19294A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Missed Payments </a:t>
              </a:r>
              <a:endParaRPr lang="en-IN" b="1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7BB2081-88D9-ABE3-AC7D-BB6378691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54" y="-51054"/>
            <a:ext cx="2849064" cy="7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71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A9B3CB39-E8C6-8A4A-5462-F53D3EBBCE89}"/>
              </a:ext>
            </a:extLst>
          </p:cNvPr>
          <p:cNvSpPr/>
          <p:nvPr/>
        </p:nvSpPr>
        <p:spPr>
          <a:xfrm>
            <a:off x="1913043" y="988455"/>
            <a:ext cx="8825343" cy="8636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172C2D-6720-C30E-9E07-B9D0AE68AD5D}"/>
              </a:ext>
            </a:extLst>
          </p:cNvPr>
          <p:cNvGrpSpPr/>
          <p:nvPr/>
        </p:nvGrpSpPr>
        <p:grpSpPr bwMode="gray">
          <a:xfrm>
            <a:off x="-19455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5A64F8-F440-85EE-2A62-6C962EA0FA50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FAFBAD-1833-0B8E-09DB-F4672BCBF875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0A568B5-3FA9-6879-0F26-FE6C6D97D91A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166D8C-4673-2F1C-33D2-E28B55FF3A86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C29737-B06B-AA68-A0DA-BA35219EC50F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 Credit Ecosystem - Where Athena CredXpert Adds Value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74F5C71-0D48-3C6A-A4FC-AC45835CE070}"/>
              </a:ext>
            </a:extLst>
          </p:cNvPr>
          <p:cNvSpPr txBox="1"/>
          <p:nvPr/>
        </p:nvSpPr>
        <p:spPr>
          <a:xfrm>
            <a:off x="2209910" y="946791"/>
            <a:ext cx="8254887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 today’s credit ecosystem, borrowers lack a trusted partner to help explain their Credit Reports, spot errors and guide them in credit improvement.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CE5BFA5-AA13-C94D-5F08-3C79A911C16A}"/>
              </a:ext>
            </a:extLst>
          </p:cNvPr>
          <p:cNvCxnSpPr>
            <a:cxnSpLocks/>
          </p:cNvCxnSpPr>
          <p:nvPr/>
        </p:nvCxnSpPr>
        <p:spPr>
          <a:xfrm flipH="1">
            <a:off x="5026910" y="2527361"/>
            <a:ext cx="1079766" cy="178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7B94FC8-DAE3-BDAB-B11B-D808BD5AD370}"/>
              </a:ext>
            </a:extLst>
          </p:cNvPr>
          <p:cNvCxnSpPr>
            <a:cxnSpLocks/>
          </p:cNvCxnSpPr>
          <p:nvPr/>
        </p:nvCxnSpPr>
        <p:spPr>
          <a:xfrm flipH="1">
            <a:off x="5026910" y="2976091"/>
            <a:ext cx="10797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DD3020-6D70-E36E-8B41-6CF0A6E312A1}"/>
              </a:ext>
            </a:extLst>
          </p:cNvPr>
          <p:cNvGrpSpPr/>
          <p:nvPr/>
        </p:nvGrpSpPr>
        <p:grpSpPr>
          <a:xfrm rot="6126681">
            <a:off x="2496933" y="4536474"/>
            <a:ext cx="149754" cy="321801"/>
            <a:chOff x="2787650" y="4487170"/>
            <a:chExt cx="343613" cy="73844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0820EF6-717B-0489-2311-C27C3749E245}"/>
                </a:ext>
              </a:extLst>
            </p:cNvPr>
            <p:cNvSpPr/>
            <p:nvPr/>
          </p:nvSpPr>
          <p:spPr>
            <a:xfrm>
              <a:off x="2787650" y="4565213"/>
              <a:ext cx="343613" cy="6604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OffAxis1Right"/>
                <a:lightRig rig="threePt" dir="t"/>
              </a:scene3d>
            </a:bodyPr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8A5DFC-0098-9E40-207B-757EEB7E4FA6}"/>
                </a:ext>
              </a:extLst>
            </p:cNvPr>
            <p:cNvSpPr/>
            <p:nvPr/>
          </p:nvSpPr>
          <p:spPr>
            <a:xfrm>
              <a:off x="2787651" y="4487170"/>
              <a:ext cx="232074" cy="6604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OffAxis1Right"/>
                <a:lightRig rig="threePt" dir="t"/>
              </a:scene3d>
            </a:bodyPr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4DE804-F508-77FB-70F4-1CE1D4287CDC}"/>
              </a:ext>
            </a:extLst>
          </p:cNvPr>
          <p:cNvGrpSpPr/>
          <p:nvPr/>
        </p:nvGrpSpPr>
        <p:grpSpPr>
          <a:xfrm rot="6126681">
            <a:off x="2677158" y="4643222"/>
            <a:ext cx="149754" cy="321801"/>
            <a:chOff x="2787650" y="4487170"/>
            <a:chExt cx="343613" cy="73844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A61FF4E-4788-C584-6DBC-ADBA27C88DFD}"/>
                </a:ext>
              </a:extLst>
            </p:cNvPr>
            <p:cNvSpPr/>
            <p:nvPr/>
          </p:nvSpPr>
          <p:spPr>
            <a:xfrm>
              <a:off x="2787650" y="4565213"/>
              <a:ext cx="343613" cy="6604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OffAxis1Right"/>
                <a:lightRig rig="threePt" dir="t"/>
              </a:scene3d>
            </a:bodyPr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3FC138-64B7-1773-D533-EA45E881A76A}"/>
                </a:ext>
              </a:extLst>
            </p:cNvPr>
            <p:cNvSpPr/>
            <p:nvPr/>
          </p:nvSpPr>
          <p:spPr>
            <a:xfrm>
              <a:off x="2787651" y="4487170"/>
              <a:ext cx="232074" cy="6604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OffAxis1Right"/>
                <a:lightRig rig="threePt" dir="t"/>
              </a:scene3d>
            </a:bodyPr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5510DE-F343-322E-2926-A58752FCCC26}"/>
              </a:ext>
            </a:extLst>
          </p:cNvPr>
          <p:cNvGrpSpPr/>
          <p:nvPr/>
        </p:nvGrpSpPr>
        <p:grpSpPr>
          <a:xfrm>
            <a:off x="2384459" y="4692831"/>
            <a:ext cx="536261" cy="900000"/>
            <a:chOff x="2787650" y="4487170"/>
            <a:chExt cx="343613" cy="73844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C38039-C634-4984-1C9C-BE3BCF92A2D0}"/>
                </a:ext>
              </a:extLst>
            </p:cNvPr>
            <p:cNvSpPr/>
            <p:nvPr/>
          </p:nvSpPr>
          <p:spPr>
            <a:xfrm>
              <a:off x="2787650" y="4565213"/>
              <a:ext cx="343613" cy="6604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OffAxis1Right"/>
                <a:lightRig rig="threePt" dir="t"/>
              </a:scene3d>
            </a:bodyPr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C15E033-C6BD-D9A3-30A9-A9CDAEA9AB0F}"/>
                </a:ext>
              </a:extLst>
            </p:cNvPr>
            <p:cNvSpPr/>
            <p:nvPr/>
          </p:nvSpPr>
          <p:spPr>
            <a:xfrm>
              <a:off x="2787651" y="4487170"/>
              <a:ext cx="232074" cy="6604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OffAxis1Right"/>
                <a:lightRig rig="threePt" dir="t"/>
              </a:scene3d>
            </a:bodyPr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7DE70C9-431D-DFF4-6A47-7D36831080BA}"/>
              </a:ext>
            </a:extLst>
          </p:cNvPr>
          <p:cNvSpPr/>
          <p:nvPr/>
        </p:nvSpPr>
        <p:spPr>
          <a:xfrm>
            <a:off x="10436737" y="4590406"/>
            <a:ext cx="360000" cy="995848"/>
          </a:xfrm>
          <a:prstGeom prst="rect">
            <a:avLst/>
          </a:prstGeom>
          <a:solidFill>
            <a:srgbClr val="FA9F09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09452-0E79-C255-1826-FA7C7C832440}"/>
              </a:ext>
            </a:extLst>
          </p:cNvPr>
          <p:cNvSpPr/>
          <p:nvPr/>
        </p:nvSpPr>
        <p:spPr>
          <a:xfrm>
            <a:off x="9845083" y="4753243"/>
            <a:ext cx="324000" cy="720000"/>
          </a:xfrm>
          <a:prstGeom prst="rect">
            <a:avLst/>
          </a:prstGeom>
          <a:solidFill>
            <a:srgbClr val="FA9F09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16A17FE-5D21-0345-A60C-FA75E26CF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51762" y="4335432"/>
            <a:ext cx="1368000" cy="136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74A260-0C0F-7A88-FDB8-8AA5F78D2F30}"/>
              </a:ext>
            </a:extLst>
          </p:cNvPr>
          <p:cNvSpPr txBox="1"/>
          <p:nvPr/>
        </p:nvSpPr>
        <p:spPr>
          <a:xfrm>
            <a:off x="9564854" y="5680281"/>
            <a:ext cx="1918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b="1" dirty="0">
                <a:solidFill>
                  <a:srgbClr val="19294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Credit </a:t>
            </a:r>
            <a:r>
              <a:rPr lang="en-IN" b="1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Bureaus</a:t>
            </a:r>
            <a:r>
              <a:rPr lang="en-IN" sz="1800" b="1" dirty="0">
                <a:solidFill>
                  <a:srgbClr val="19294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IN" b="1" dirty="0">
              <a:solidFill>
                <a:srgbClr val="19294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19E3F2-7718-4DBC-2F72-214B1847F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75316" y="4875601"/>
            <a:ext cx="752592" cy="7525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9123B6-D577-4876-A0B3-1550370608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00" b="96300" l="6267" r="94000">
                        <a14:foregroundMark x1="49400" y1="7800" x2="49933" y2="94000"/>
                        <a14:foregroundMark x1="7333" y1="48600" x2="6267" y2="83100"/>
                        <a14:foregroundMark x1="6267" y1="83100" x2="8333" y2="96300"/>
                        <a14:foregroundMark x1="93533" y1="54000" x2="94000" y2="71700"/>
                        <a14:foregroundMark x1="6267" y1="74700" x2="6267" y2="8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609623" y="4518671"/>
            <a:ext cx="1684800" cy="11232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4B67BC1-1E13-3050-AE82-E67D26598F79}"/>
              </a:ext>
            </a:extLst>
          </p:cNvPr>
          <p:cNvSpPr txBox="1"/>
          <p:nvPr/>
        </p:nvSpPr>
        <p:spPr>
          <a:xfrm>
            <a:off x="1680433" y="5659124"/>
            <a:ext cx="1719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b="1" dirty="0">
                <a:solidFill>
                  <a:srgbClr val="19294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Borrowers</a:t>
            </a:r>
            <a:endParaRPr lang="en-IN" b="1" dirty="0">
              <a:solidFill>
                <a:srgbClr val="19294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D0629A8-461F-A67A-E113-6CDA9B6AE5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912083" y="4519640"/>
            <a:ext cx="1342614" cy="112446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6233ED1-D8BE-D9BC-DFE7-67683637D32B}"/>
              </a:ext>
            </a:extLst>
          </p:cNvPr>
          <p:cNvSpPr txBox="1"/>
          <p:nvPr/>
        </p:nvSpPr>
        <p:spPr>
          <a:xfrm>
            <a:off x="5449528" y="5680281"/>
            <a:ext cx="2267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b="1" dirty="0">
                <a:solidFill>
                  <a:srgbClr val="19294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Banks/NBFCs/ HFCs/Other Lenders</a:t>
            </a:r>
            <a:endParaRPr lang="en-IN" b="1" dirty="0">
              <a:solidFill>
                <a:srgbClr val="19294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78DA183-42B6-904E-9F9C-F57B730CD66B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3727908" y="5251897"/>
            <a:ext cx="17726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86453CB-24AB-7F3C-C0F9-38BFC013BC9F}"/>
              </a:ext>
            </a:extLst>
          </p:cNvPr>
          <p:cNvSpPr txBox="1"/>
          <p:nvPr/>
        </p:nvSpPr>
        <p:spPr>
          <a:xfrm>
            <a:off x="3639429" y="5278476"/>
            <a:ext cx="1898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Loan Application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CCD4463-FE60-335B-D315-2EA0EB5A69BC}"/>
              </a:ext>
            </a:extLst>
          </p:cNvPr>
          <p:cNvCxnSpPr>
            <a:cxnSpLocks/>
          </p:cNvCxnSpPr>
          <p:nvPr/>
        </p:nvCxnSpPr>
        <p:spPr>
          <a:xfrm>
            <a:off x="7605166" y="5472721"/>
            <a:ext cx="16523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4F54BCC-3D34-21D8-1145-239D4A4C2831}"/>
              </a:ext>
            </a:extLst>
          </p:cNvPr>
          <p:cNvSpPr txBox="1"/>
          <p:nvPr/>
        </p:nvSpPr>
        <p:spPr>
          <a:xfrm>
            <a:off x="7511373" y="5460021"/>
            <a:ext cx="1898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Enquiry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AA7280D-2361-D406-9009-89498AAC92B6}"/>
              </a:ext>
            </a:extLst>
          </p:cNvPr>
          <p:cNvCxnSpPr>
            <a:cxnSpLocks/>
          </p:cNvCxnSpPr>
          <p:nvPr/>
        </p:nvCxnSpPr>
        <p:spPr>
          <a:xfrm flipH="1">
            <a:off x="7605166" y="4908041"/>
            <a:ext cx="16055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1964E3B-E293-AFE3-419F-E5D29DB98425}"/>
              </a:ext>
            </a:extLst>
          </p:cNvPr>
          <p:cNvSpPr txBox="1"/>
          <p:nvPr/>
        </p:nvSpPr>
        <p:spPr>
          <a:xfrm>
            <a:off x="7481884" y="4876254"/>
            <a:ext cx="1898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Credit Report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3BE4C44-49F1-BFEC-3282-1813255FA327}"/>
              </a:ext>
            </a:extLst>
          </p:cNvPr>
          <p:cNvSpPr txBox="1"/>
          <p:nvPr/>
        </p:nvSpPr>
        <p:spPr>
          <a:xfrm>
            <a:off x="5714790" y="2342695"/>
            <a:ext cx="1908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629963-E3F0-67C4-4E0A-E78E5AA2ECE0}"/>
              </a:ext>
            </a:extLst>
          </p:cNvPr>
          <p:cNvSpPr txBox="1"/>
          <p:nvPr/>
        </p:nvSpPr>
        <p:spPr>
          <a:xfrm>
            <a:off x="5714790" y="2887201"/>
            <a:ext cx="1908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Negative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34B2D6E-5792-1954-2078-1FBDBF27ABFC}"/>
              </a:ext>
            </a:extLst>
          </p:cNvPr>
          <p:cNvCxnSpPr>
            <a:cxnSpLocks/>
          </p:cNvCxnSpPr>
          <p:nvPr/>
        </p:nvCxnSpPr>
        <p:spPr>
          <a:xfrm flipH="1" flipV="1">
            <a:off x="6574598" y="3269059"/>
            <a:ext cx="8792" cy="12631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9932696-411A-A9AE-B0BE-FABA9F15F3F8}"/>
              </a:ext>
            </a:extLst>
          </p:cNvPr>
          <p:cNvSpPr txBox="1"/>
          <p:nvPr/>
        </p:nvSpPr>
        <p:spPr>
          <a:xfrm>
            <a:off x="3303357" y="2384008"/>
            <a:ext cx="18989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 b="1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Loan Approved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A667A3-2B2B-A6FE-BB27-644AC6A85516}"/>
              </a:ext>
            </a:extLst>
          </p:cNvPr>
          <p:cNvSpPr txBox="1"/>
          <p:nvPr/>
        </p:nvSpPr>
        <p:spPr>
          <a:xfrm>
            <a:off x="3364692" y="2824787"/>
            <a:ext cx="18989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 b="1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Loan Rejected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BBAAF6-889D-DA79-B3BA-C0487D92A260}"/>
              </a:ext>
            </a:extLst>
          </p:cNvPr>
          <p:cNvCxnSpPr>
            <a:cxnSpLocks/>
          </p:cNvCxnSpPr>
          <p:nvPr/>
        </p:nvCxnSpPr>
        <p:spPr>
          <a:xfrm flipH="1">
            <a:off x="2819644" y="2994874"/>
            <a:ext cx="72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E9B8410-6819-0CC7-C57D-CFCE5A611B19}"/>
              </a:ext>
            </a:extLst>
          </p:cNvPr>
          <p:cNvSpPr txBox="1"/>
          <p:nvPr/>
        </p:nvSpPr>
        <p:spPr>
          <a:xfrm>
            <a:off x="772685" y="2765779"/>
            <a:ext cx="2045316" cy="523220"/>
          </a:xfrm>
          <a:prstGeom prst="rect">
            <a:avLst/>
          </a:prstGeom>
          <a:solidFill>
            <a:srgbClr val="FA9F09"/>
          </a:solidFill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solidFill>
                  <a:srgbClr val="19294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is where we </a:t>
            </a:r>
            <a:r>
              <a:rPr lang="en-IN" sz="1400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come in</a:t>
            </a:r>
            <a:endParaRPr lang="en-IN" sz="1400" dirty="0">
              <a:solidFill>
                <a:srgbClr val="19294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CE21C99-3B31-312B-99A5-45841471C6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23869" y="2163564"/>
            <a:ext cx="2883448" cy="718797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B2DB703-F865-7FE2-4B46-F416DCEEDFF9}"/>
              </a:ext>
            </a:extLst>
          </p:cNvPr>
          <p:cNvCxnSpPr>
            <a:cxnSpLocks/>
          </p:cNvCxnSpPr>
          <p:nvPr/>
        </p:nvCxnSpPr>
        <p:spPr>
          <a:xfrm flipH="1">
            <a:off x="2806426" y="2545221"/>
            <a:ext cx="72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466CD3D-13A0-D7CC-1FFF-F33C07F2AC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54" y="-51054"/>
            <a:ext cx="2849064" cy="7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75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82D5CA7-B323-EDAE-7FB0-B7D3B0E14F2E}"/>
              </a:ext>
            </a:extLst>
          </p:cNvPr>
          <p:cNvGrpSpPr/>
          <p:nvPr/>
        </p:nvGrpSpPr>
        <p:grpSpPr bwMode="gray">
          <a:xfrm>
            <a:off x="-19455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CB68BE-AD05-B52C-65E3-EA1426D38FB5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8994B8-3BE8-C250-E662-F49F2F999D51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8821CC-F13A-1C90-9E61-1C6B8C0BF444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01CE1F-65F5-BE89-C9FE-513939100637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E62EA5-55FD-D3C5-B5A9-11093439CCFB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Athena CredXpert - One-Stop Solution for All!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FA5AC62-109E-53BE-38D5-04B9A23D246D}"/>
              </a:ext>
            </a:extLst>
          </p:cNvPr>
          <p:cNvGrpSpPr/>
          <p:nvPr/>
        </p:nvGrpSpPr>
        <p:grpSpPr>
          <a:xfrm>
            <a:off x="1037400" y="927657"/>
            <a:ext cx="10664372" cy="1231106"/>
            <a:chOff x="937984" y="916687"/>
            <a:chExt cx="10664372" cy="12311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285FD6-CD1B-267F-C511-28B139AB10AB}"/>
                </a:ext>
              </a:extLst>
            </p:cNvPr>
            <p:cNvSpPr/>
            <p:nvPr/>
          </p:nvSpPr>
          <p:spPr>
            <a:xfrm>
              <a:off x="1813627" y="977485"/>
              <a:ext cx="8825343" cy="8636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002396-7966-FAFD-7063-20BDAD43FBDE}"/>
                </a:ext>
              </a:extLst>
            </p:cNvPr>
            <p:cNvSpPr txBox="1"/>
            <p:nvPr/>
          </p:nvSpPr>
          <p:spPr>
            <a:xfrm>
              <a:off x="937984" y="916687"/>
              <a:ext cx="10664372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We provide personalized Credit Repair services tailored to one’s </a:t>
              </a:r>
              <a:b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unique situation empowering them to unlock better financial opportunities.</a:t>
              </a:r>
            </a:p>
            <a:p>
              <a:pPr algn="ctr"/>
              <a:endParaRPr lang="en-US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E3BA8E4-5EBA-87A2-F326-80EAA72B78F0}"/>
              </a:ext>
            </a:extLst>
          </p:cNvPr>
          <p:cNvSpPr txBox="1"/>
          <p:nvPr/>
        </p:nvSpPr>
        <p:spPr>
          <a:xfrm>
            <a:off x="2655518" y="2433260"/>
            <a:ext cx="745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9294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 Athena CredXpert, we navigate credit complexities such as: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8C53F8-08D3-5A3C-6BC6-082CD57C94B6}"/>
              </a:ext>
            </a:extLst>
          </p:cNvPr>
          <p:cNvGrpSpPr/>
          <p:nvPr/>
        </p:nvGrpSpPr>
        <p:grpSpPr>
          <a:xfrm>
            <a:off x="2711982" y="2790009"/>
            <a:ext cx="8071438" cy="2753959"/>
            <a:chOff x="2943139" y="3151051"/>
            <a:chExt cx="8071438" cy="27539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748B80-26A2-CBD6-8076-858788138570}"/>
                </a:ext>
              </a:extLst>
            </p:cNvPr>
            <p:cNvSpPr txBox="1"/>
            <p:nvPr/>
          </p:nvSpPr>
          <p:spPr>
            <a:xfrm>
              <a:off x="2943139" y="3151051"/>
              <a:ext cx="8071438" cy="27539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IN" sz="2000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Difficulty in understanding your Credit Report</a:t>
              </a:r>
            </a:p>
            <a:p>
              <a:pPr lvl="1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IN" sz="2000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Low Credit Score/ Rank limiting access to credit</a:t>
              </a:r>
            </a:p>
            <a:p>
              <a:pPr lvl="1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IN" sz="2000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Loan or credit card rejections impacting financial goals</a:t>
              </a:r>
            </a:p>
            <a:p>
              <a:pPr lvl="1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IN" sz="2000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Errors and inaccuracies negatively affecting Credit Reports</a:t>
              </a:r>
            </a:p>
            <a:p>
              <a:pPr lvl="1">
                <a:lnSpc>
                  <a:spcPct val="150000"/>
                </a:lnSpc>
              </a:pPr>
              <a:r>
                <a:rPr lang="en-IN" sz="2000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Identity theft or fraudulent activity impacting your financial security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2C435A7-CF02-D95A-DD48-216CD3416169}"/>
                </a:ext>
              </a:extLst>
            </p:cNvPr>
            <p:cNvSpPr/>
            <p:nvPr/>
          </p:nvSpPr>
          <p:spPr>
            <a:xfrm>
              <a:off x="3214303" y="3412913"/>
              <a:ext cx="108000" cy="108000"/>
            </a:xfrm>
            <a:prstGeom prst="ellipse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3B077F-467C-AFC1-8D07-BEF047CE4739}"/>
                </a:ext>
              </a:extLst>
            </p:cNvPr>
            <p:cNvSpPr/>
            <p:nvPr/>
          </p:nvSpPr>
          <p:spPr>
            <a:xfrm>
              <a:off x="3214303" y="3974731"/>
              <a:ext cx="108000" cy="108000"/>
            </a:xfrm>
            <a:prstGeom prst="ellipse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A47C89E-F838-2427-A75D-67D8B572A9A1}"/>
                </a:ext>
              </a:extLst>
            </p:cNvPr>
            <p:cNvSpPr/>
            <p:nvPr/>
          </p:nvSpPr>
          <p:spPr>
            <a:xfrm>
              <a:off x="3217866" y="4525903"/>
              <a:ext cx="108000" cy="108000"/>
            </a:xfrm>
            <a:prstGeom prst="ellipse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A36F7D5-EC9E-109F-C7F7-686EBF30160E}"/>
                </a:ext>
              </a:extLst>
            </p:cNvPr>
            <p:cNvSpPr/>
            <p:nvPr/>
          </p:nvSpPr>
          <p:spPr>
            <a:xfrm>
              <a:off x="3214479" y="5107066"/>
              <a:ext cx="108000" cy="108000"/>
            </a:xfrm>
            <a:prstGeom prst="ellipse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BAD5EDB-1A5B-9481-93A7-FFF3AA90060E}"/>
                </a:ext>
              </a:extLst>
            </p:cNvPr>
            <p:cNvSpPr/>
            <p:nvPr/>
          </p:nvSpPr>
          <p:spPr>
            <a:xfrm>
              <a:off x="3217690" y="5656761"/>
              <a:ext cx="108000" cy="108000"/>
            </a:xfrm>
            <a:prstGeom prst="ellipse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73FC131-68E8-DF80-6FA4-67F480DA9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54" y="-51054"/>
            <a:ext cx="2849064" cy="7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04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7CB6664-A3B7-5C23-943E-2F42C437865B}"/>
              </a:ext>
            </a:extLst>
          </p:cNvPr>
          <p:cNvGrpSpPr/>
          <p:nvPr/>
        </p:nvGrpSpPr>
        <p:grpSpPr bwMode="gray">
          <a:xfrm>
            <a:off x="-19455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6E6F2F-A867-F159-1CE7-683E26C85422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6D7DD6-48E6-C62C-14F2-3C1BAE08268B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796FCF8-3DEA-E3C8-B945-9EEFA9AC26E8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8B2248-A9C4-7D68-2652-AE2E9206A40C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3E61FD-7953-0286-3CA1-5A8CA6AF65FF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Our Services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4E9A6A-A79D-F48E-CF6B-EB6E08558C35}"/>
              </a:ext>
            </a:extLst>
          </p:cNvPr>
          <p:cNvGrpSpPr/>
          <p:nvPr/>
        </p:nvGrpSpPr>
        <p:grpSpPr>
          <a:xfrm>
            <a:off x="1008372" y="951302"/>
            <a:ext cx="10664372" cy="920196"/>
            <a:chOff x="908956" y="920918"/>
            <a:chExt cx="10664372" cy="92019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263721-AD2D-48F3-00C6-E3A70CA6CB28}"/>
                </a:ext>
              </a:extLst>
            </p:cNvPr>
            <p:cNvSpPr/>
            <p:nvPr/>
          </p:nvSpPr>
          <p:spPr>
            <a:xfrm>
              <a:off x="1813627" y="977485"/>
              <a:ext cx="8825343" cy="8636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359611-4B20-1BF8-025E-46B1A909184C}"/>
                </a:ext>
              </a:extLst>
            </p:cNvPr>
            <p:cNvSpPr txBox="1"/>
            <p:nvPr/>
          </p:nvSpPr>
          <p:spPr>
            <a:xfrm>
              <a:off x="908956" y="920918"/>
              <a:ext cx="10664372" cy="87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Personalized credit repair solutions offer a tailored approach to help Individuals </a:t>
              </a:r>
              <a:b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and Non-Individuals enhance their creditworthiness, enabling better access to credit.</a:t>
              </a:r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448EB5-4046-7E6C-780C-1F79840A5882}"/>
              </a:ext>
            </a:extLst>
          </p:cNvPr>
          <p:cNvGrpSpPr/>
          <p:nvPr/>
        </p:nvGrpSpPr>
        <p:grpSpPr>
          <a:xfrm>
            <a:off x="2084400" y="5131582"/>
            <a:ext cx="8696632" cy="1524007"/>
            <a:chOff x="2194074" y="2467439"/>
            <a:chExt cx="8696632" cy="15240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066D91-DF6A-91EB-C6EA-27A095A2EB34}"/>
                </a:ext>
              </a:extLst>
            </p:cNvPr>
            <p:cNvSpPr/>
            <p:nvPr/>
          </p:nvSpPr>
          <p:spPr>
            <a:xfrm>
              <a:off x="2194074" y="2688382"/>
              <a:ext cx="828000" cy="828000"/>
            </a:xfrm>
            <a:prstGeom prst="ellipse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C6AD51-E2E1-9669-D32F-EDE4BF3DA609}"/>
                </a:ext>
              </a:extLst>
            </p:cNvPr>
            <p:cNvSpPr txBox="1"/>
            <p:nvPr/>
          </p:nvSpPr>
          <p:spPr>
            <a:xfrm>
              <a:off x="3179311" y="2467439"/>
              <a:ext cx="3374705" cy="45647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Credit Pulse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AA9F97-99F0-D3E4-44CC-FE67129CF8F1}"/>
                </a:ext>
              </a:extLst>
            </p:cNvPr>
            <p:cNvSpPr txBox="1"/>
            <p:nvPr/>
          </p:nvSpPr>
          <p:spPr>
            <a:xfrm>
              <a:off x="3179311" y="2836771"/>
              <a:ext cx="7711395" cy="11546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IN" sz="1600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Upload your Credit Report and get a quick, easy-to-understand analysis highlighting red flags affecting your Credit Score and specific recommendations - helping you stay informed about your credit health.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FDB4DC-0A71-DAD1-4C9D-86EE463FC98D}"/>
              </a:ext>
            </a:extLst>
          </p:cNvPr>
          <p:cNvGrpSpPr/>
          <p:nvPr/>
        </p:nvGrpSpPr>
        <p:grpSpPr>
          <a:xfrm>
            <a:off x="2083636" y="1975907"/>
            <a:ext cx="8661872" cy="1506084"/>
            <a:chOff x="2223706" y="3560274"/>
            <a:chExt cx="8661872" cy="131254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ED69A9A-02CD-1934-9F14-023FBD582E4E}"/>
                </a:ext>
              </a:extLst>
            </p:cNvPr>
            <p:cNvSpPr/>
            <p:nvPr/>
          </p:nvSpPr>
          <p:spPr>
            <a:xfrm>
              <a:off x="2223706" y="3691980"/>
              <a:ext cx="828000" cy="721596"/>
            </a:xfrm>
            <a:prstGeom prst="ellipse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B90F58-8393-EE0A-C3BA-ACF51F3795DA}"/>
                </a:ext>
              </a:extLst>
            </p:cNvPr>
            <p:cNvSpPr txBox="1"/>
            <p:nvPr/>
          </p:nvSpPr>
          <p:spPr>
            <a:xfrm>
              <a:off x="3179312" y="3560274"/>
              <a:ext cx="1719616" cy="3978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Repair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674E86-8189-371B-15EF-26CCBF7FBCB6}"/>
                </a:ext>
              </a:extLst>
            </p:cNvPr>
            <p:cNvSpPr txBox="1"/>
            <p:nvPr/>
          </p:nvSpPr>
          <p:spPr>
            <a:xfrm>
              <a:off x="3168425" y="3866525"/>
              <a:ext cx="7717153" cy="10062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IN" sz="1600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We analyse your Credit Report, identify the issues and provide you with a clear, step-by-step plan to repair your credit. You receive all the guidance and tools needed to confidently improve your credit.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DC7856-E70F-B814-FB42-6D19EBEB0CF2}"/>
              </a:ext>
            </a:extLst>
          </p:cNvPr>
          <p:cNvGrpSpPr/>
          <p:nvPr/>
        </p:nvGrpSpPr>
        <p:grpSpPr>
          <a:xfrm>
            <a:off x="2080926" y="3543483"/>
            <a:ext cx="8689982" cy="1530265"/>
            <a:chOff x="2215239" y="4969905"/>
            <a:chExt cx="8689982" cy="150476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61DEDA7-4044-8775-CCC0-4603221BF192}"/>
                </a:ext>
              </a:extLst>
            </p:cNvPr>
            <p:cNvSpPr/>
            <p:nvPr/>
          </p:nvSpPr>
          <p:spPr>
            <a:xfrm>
              <a:off x="2215239" y="5166631"/>
              <a:ext cx="828000" cy="814203"/>
            </a:xfrm>
            <a:prstGeom prst="ellipse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3D0E26-8D0E-4934-C87B-8E57AE586038}"/>
                </a:ext>
              </a:extLst>
            </p:cNvPr>
            <p:cNvSpPr txBox="1"/>
            <p:nvPr/>
          </p:nvSpPr>
          <p:spPr>
            <a:xfrm>
              <a:off x="3179312" y="4969905"/>
              <a:ext cx="1719616" cy="4488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b="1" dirty="0">
                  <a:solidFill>
                    <a:srgbClr val="19294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Repair +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3D6083-428B-0C21-3540-9FAE1196B8C8}"/>
                </a:ext>
              </a:extLst>
            </p:cNvPr>
            <p:cNvSpPr txBox="1"/>
            <p:nvPr/>
          </p:nvSpPr>
          <p:spPr>
            <a:xfrm>
              <a:off x="3193826" y="5339237"/>
              <a:ext cx="7711395" cy="1135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IN" sz="1600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All the benefits of Repair, plus we take on the effort of communicating with lenders and Credit Bureaus, disputing errors and managing the credit repair process on your behalf. </a:t>
              </a:r>
            </a:p>
          </p:txBody>
        </p:sp>
      </p:grpSp>
      <p:pic>
        <p:nvPicPr>
          <p:cNvPr id="31" name="Graphic 30" descr="Heartbeat">
            <a:extLst>
              <a:ext uri="{FF2B5EF4-FFF2-40B4-BE49-F238E27FC236}">
                <a16:creationId xmlns:a16="http://schemas.microsoft.com/office/drawing/2014/main" id="{0EC8851E-07F5-71B9-1CA9-42DEEEBD1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1467" y="5454190"/>
            <a:ext cx="564667" cy="540000"/>
          </a:xfrm>
          <a:prstGeom prst="rect">
            <a:avLst/>
          </a:prstGeom>
        </p:spPr>
      </p:pic>
      <p:pic>
        <p:nvPicPr>
          <p:cNvPr id="35" name="Graphic 34" descr="Magnifying glass">
            <a:extLst>
              <a:ext uri="{FF2B5EF4-FFF2-40B4-BE49-F238E27FC236}">
                <a16:creationId xmlns:a16="http://schemas.microsoft.com/office/drawing/2014/main" id="{030DF7CE-0CD9-961A-B6CC-612863C71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3136" y="2267033"/>
            <a:ext cx="585699" cy="585699"/>
          </a:xfrm>
          <a:prstGeom prst="rect">
            <a:avLst/>
          </a:prstGeom>
        </p:spPr>
      </p:pic>
      <p:pic>
        <p:nvPicPr>
          <p:cNvPr id="37" name="Graphic 36" descr="Bar graph with upward trend">
            <a:extLst>
              <a:ext uri="{FF2B5EF4-FFF2-40B4-BE49-F238E27FC236}">
                <a16:creationId xmlns:a16="http://schemas.microsoft.com/office/drawing/2014/main" id="{4C68BD79-08FF-426E-4882-42264E171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09431" y="3855400"/>
            <a:ext cx="567900" cy="567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E48EFA-A875-7081-1781-6E6732E6C6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54" y="-51054"/>
            <a:ext cx="2849064" cy="7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38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4479</TotalTime>
  <Words>1376</Words>
  <Application>Microsoft Office PowerPoint</Application>
  <PresentationFormat>Widescreen</PresentationFormat>
  <Paragraphs>181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Arial</vt:lpstr>
      <vt:lpstr>Arial Black</vt:lpstr>
      <vt:lpstr>Calibri</vt:lpstr>
      <vt:lpstr>Calibri Light</vt:lpstr>
      <vt:lpstr>Cambria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Siddharth Chaturvedi</dc:creator>
  <cp:lastModifiedBy>Neerav  Darji</cp:lastModifiedBy>
  <cp:revision>44</cp:revision>
  <dcterms:created xsi:type="dcterms:W3CDTF">2025-08-11T07:30:48Z</dcterms:created>
  <dcterms:modified xsi:type="dcterms:W3CDTF">2025-12-04T10:41:53Z</dcterms:modified>
</cp:coreProperties>
</file>